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media/image40.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411" r:id="rId3"/>
    <p:sldId id="418" r:id="rId4"/>
    <p:sldId id="399" r:id="rId5"/>
    <p:sldId id="388" r:id="rId6"/>
    <p:sldId id="385" r:id="rId7"/>
    <p:sldId id="331" r:id="rId8"/>
    <p:sldId id="260" r:id="rId9"/>
    <p:sldId id="261" r:id="rId10"/>
    <p:sldId id="298" r:id="rId11"/>
    <p:sldId id="318" r:id="rId12"/>
    <p:sldId id="382" r:id="rId13"/>
    <p:sldId id="259" r:id="rId14"/>
    <p:sldId id="296" r:id="rId15"/>
    <p:sldId id="392" r:id="rId16"/>
    <p:sldId id="390" r:id="rId17"/>
    <p:sldId id="299" r:id="rId18"/>
    <p:sldId id="264" r:id="rId19"/>
    <p:sldId id="393" r:id="rId20"/>
    <p:sldId id="394" r:id="rId21"/>
    <p:sldId id="265" r:id="rId22"/>
    <p:sldId id="324" r:id="rId23"/>
    <p:sldId id="274" r:id="rId24"/>
    <p:sldId id="291" r:id="rId25"/>
    <p:sldId id="292" r:id="rId26"/>
    <p:sldId id="280" r:id="rId27"/>
    <p:sldId id="295" r:id="rId28"/>
    <p:sldId id="319" r:id="rId29"/>
    <p:sldId id="293" r:id="rId30"/>
    <p:sldId id="294" r:id="rId31"/>
    <p:sldId id="330" r:id="rId32"/>
    <p:sldId id="316" r:id="rId33"/>
    <p:sldId id="317" r:id="rId34"/>
    <p:sldId id="400" r:id="rId35"/>
    <p:sldId id="401" r:id="rId36"/>
    <p:sldId id="402" r:id="rId37"/>
    <p:sldId id="406" r:id="rId38"/>
    <p:sldId id="405" r:id="rId39"/>
    <p:sldId id="407" r:id="rId40"/>
    <p:sldId id="408" r:id="rId41"/>
    <p:sldId id="409" r:id="rId42"/>
    <p:sldId id="410" r:id="rId43"/>
    <p:sldId id="412" r:id="rId44"/>
    <p:sldId id="38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86500"/>
  </p:normalViewPr>
  <p:slideViewPr>
    <p:cSldViewPr snapToGrid="0">
      <p:cViewPr varScale="1">
        <p:scale>
          <a:sx n="100" d="100"/>
          <a:sy n="100" d="100"/>
        </p:scale>
        <p:origin x="184" y="256"/>
      </p:cViewPr>
      <p:guideLst/>
    </p:cSldViewPr>
  </p:slideViewPr>
  <p:outlineViewPr>
    <p:cViewPr>
      <p:scale>
        <a:sx n="33" d="100"/>
        <a:sy n="33" d="100"/>
      </p:scale>
      <p:origin x="0" y="-85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24ECD4-EAC8-415E-9230-93170C0076E9}"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GB"/>
        </a:p>
      </dgm:t>
    </dgm:pt>
    <dgm:pt modelId="{4969B878-02BB-4CC1-A36A-5BA256231EDA}">
      <dgm:prSet phldrT="[Text]" custT="1"/>
      <dgm:spPr/>
      <dgm:t>
        <a:bodyPr/>
        <a:lstStyle/>
        <a:p>
          <a:endParaRPr lang="en-GB" sz="1600" dirty="0"/>
        </a:p>
        <a:p>
          <a:r>
            <a:rPr lang="en-GB" sz="1600" dirty="0"/>
            <a:t>1996:</a:t>
          </a:r>
        </a:p>
        <a:p>
          <a:r>
            <a:rPr lang="en-GB" sz="1600" b="1" dirty="0"/>
            <a:t>Deep Blue </a:t>
          </a:r>
          <a:r>
            <a:rPr lang="en-GB" sz="1600" dirty="0"/>
            <a:t>defeats world champion Garry Kasparov at chess</a:t>
          </a:r>
        </a:p>
      </dgm:t>
    </dgm:pt>
    <dgm:pt modelId="{6A5844F0-4CB3-4B32-A6CB-985B7D7017D6}" type="parTrans" cxnId="{6073C682-B9CC-4A4E-BA1F-F1B607391C23}">
      <dgm:prSet/>
      <dgm:spPr/>
      <dgm:t>
        <a:bodyPr/>
        <a:lstStyle/>
        <a:p>
          <a:endParaRPr lang="en-GB"/>
        </a:p>
      </dgm:t>
    </dgm:pt>
    <dgm:pt modelId="{DAA64783-C9E2-4424-897E-4AF2FCDC5522}" type="sibTrans" cxnId="{6073C682-B9CC-4A4E-BA1F-F1B607391C23}">
      <dgm:prSet/>
      <dgm:spPr/>
      <dgm:t>
        <a:bodyPr/>
        <a:lstStyle/>
        <a:p>
          <a:endParaRPr lang="en-GB"/>
        </a:p>
      </dgm:t>
    </dgm:pt>
    <dgm:pt modelId="{9CDD7998-4780-4A8D-9D97-4955C14C6714}">
      <dgm:prSet phldrT="[Text]"/>
      <dgm:spPr/>
      <dgm:t>
        <a:bodyPr/>
        <a:lstStyle/>
        <a:p>
          <a:r>
            <a:rPr lang="en-GB" dirty="0"/>
            <a:t>2011:</a:t>
          </a:r>
        </a:p>
        <a:p>
          <a:r>
            <a:rPr lang="en-GB" b="1" dirty="0"/>
            <a:t>IBM Watson </a:t>
          </a:r>
          <a:r>
            <a:rPr lang="en-GB" dirty="0"/>
            <a:t>wins a game of Jeopardy</a:t>
          </a:r>
        </a:p>
      </dgm:t>
    </dgm:pt>
    <dgm:pt modelId="{2CDBDD39-B40C-4CA3-823D-D8BFC265432B}" type="parTrans" cxnId="{18F8458E-764F-4778-B19F-120259C83011}">
      <dgm:prSet/>
      <dgm:spPr/>
      <dgm:t>
        <a:bodyPr/>
        <a:lstStyle/>
        <a:p>
          <a:endParaRPr lang="en-GB"/>
        </a:p>
      </dgm:t>
    </dgm:pt>
    <dgm:pt modelId="{170B662A-18C8-4F8C-9308-88D0D1105C34}" type="sibTrans" cxnId="{18F8458E-764F-4778-B19F-120259C83011}">
      <dgm:prSet/>
      <dgm:spPr/>
      <dgm:t>
        <a:bodyPr/>
        <a:lstStyle/>
        <a:p>
          <a:endParaRPr lang="en-GB"/>
        </a:p>
      </dgm:t>
    </dgm:pt>
    <dgm:pt modelId="{E65EE4C7-663B-4D62-A0FD-D5DB274DC166}">
      <dgm:prSet phldrT="[Text]" custT="1"/>
      <dgm:spPr/>
      <dgm:t>
        <a:bodyPr/>
        <a:lstStyle/>
        <a:p>
          <a:r>
            <a:rPr lang="en-GB" sz="1600" dirty="0"/>
            <a:t>2012:</a:t>
          </a:r>
        </a:p>
        <a:p>
          <a:r>
            <a:rPr lang="en-US" sz="1600" dirty="0" err="1"/>
            <a:t>Krizhevsky</a:t>
          </a:r>
          <a:r>
            <a:rPr lang="en-US" sz="1600" dirty="0"/>
            <a:t> et al. ignite the “</a:t>
          </a:r>
          <a:r>
            <a:rPr lang="en-US" sz="1600" b="1" dirty="0">
              <a:solidFill>
                <a:srgbClr val="C00000"/>
              </a:solidFill>
            </a:rPr>
            <a:t>deep learning revolution</a:t>
          </a:r>
          <a:r>
            <a:rPr lang="en-US" sz="1600" dirty="0"/>
            <a:t>” with </a:t>
          </a:r>
          <a:r>
            <a:rPr lang="en-US" sz="1600" b="1" dirty="0" err="1"/>
            <a:t>AlexNet</a:t>
          </a:r>
          <a:endParaRPr lang="en-GB" sz="1600" b="1" dirty="0"/>
        </a:p>
        <a:p>
          <a:endParaRPr lang="en-GB" sz="1800" dirty="0"/>
        </a:p>
      </dgm:t>
    </dgm:pt>
    <dgm:pt modelId="{02642DA8-6F29-4E92-8D89-BC9CB4C1CBC1}" type="parTrans" cxnId="{91271008-9D10-42A5-834C-27BC79BC9C8B}">
      <dgm:prSet/>
      <dgm:spPr/>
      <dgm:t>
        <a:bodyPr/>
        <a:lstStyle/>
        <a:p>
          <a:endParaRPr lang="en-GB"/>
        </a:p>
      </dgm:t>
    </dgm:pt>
    <dgm:pt modelId="{62228B21-4F69-40C0-96FD-27D2D1862FC5}" type="sibTrans" cxnId="{91271008-9D10-42A5-834C-27BC79BC9C8B}">
      <dgm:prSet/>
      <dgm:spPr/>
      <dgm:t>
        <a:bodyPr/>
        <a:lstStyle/>
        <a:p>
          <a:endParaRPr lang="en-GB"/>
        </a:p>
      </dgm:t>
    </dgm:pt>
    <dgm:pt modelId="{F8A139DC-50B6-4640-8B95-D5838BB55E73}">
      <dgm:prSet/>
      <dgm:spPr/>
      <dgm:t>
        <a:bodyPr/>
        <a:lstStyle/>
        <a:p>
          <a:r>
            <a:rPr lang="en-US" dirty="0"/>
            <a:t>2016: </a:t>
          </a:r>
        </a:p>
        <a:p>
          <a:r>
            <a:rPr lang="en-US" b="1" dirty="0"/>
            <a:t>AlphaGo</a:t>
          </a:r>
          <a:r>
            <a:rPr lang="en-US" dirty="0"/>
            <a:t> defeats world champion Lee Sedol in Go</a:t>
          </a:r>
          <a:endParaRPr lang="en-GB" dirty="0"/>
        </a:p>
      </dgm:t>
    </dgm:pt>
    <dgm:pt modelId="{003FA5F3-1B73-4734-BA31-C2DDA8194FF3}" type="parTrans" cxnId="{E3A01B73-1081-4ABD-9BD3-7A2ADB8FA0F8}">
      <dgm:prSet/>
      <dgm:spPr/>
      <dgm:t>
        <a:bodyPr/>
        <a:lstStyle/>
        <a:p>
          <a:endParaRPr lang="en-GB"/>
        </a:p>
      </dgm:t>
    </dgm:pt>
    <dgm:pt modelId="{2F70318A-EF8E-4866-9F18-970F7320991D}" type="sibTrans" cxnId="{E3A01B73-1081-4ABD-9BD3-7A2ADB8FA0F8}">
      <dgm:prSet/>
      <dgm:spPr/>
      <dgm:t>
        <a:bodyPr/>
        <a:lstStyle/>
        <a:p>
          <a:endParaRPr lang="en-GB"/>
        </a:p>
      </dgm:t>
    </dgm:pt>
    <dgm:pt modelId="{FC01D487-339F-438E-A288-FCAED6330D69}">
      <dgm:prSet/>
      <dgm:spPr/>
      <dgm:t>
        <a:bodyPr/>
        <a:lstStyle/>
        <a:p>
          <a:r>
            <a:rPr lang="en-US" dirty="0"/>
            <a:t>2022: </a:t>
          </a:r>
        </a:p>
        <a:p>
          <a:r>
            <a:rPr lang="en-US" b="1" dirty="0"/>
            <a:t>Stable Diffusion, </a:t>
          </a:r>
          <a:r>
            <a:rPr lang="en-US" b="1" dirty="0" err="1"/>
            <a:t>Midjourney</a:t>
          </a:r>
          <a:r>
            <a:rPr lang="en-US" b="1" dirty="0"/>
            <a:t>, DALL-E </a:t>
          </a:r>
          <a:r>
            <a:rPr lang="en-US" dirty="0"/>
            <a:t>allow to generate photo-realistic images given any text input</a:t>
          </a:r>
        </a:p>
        <a:p>
          <a:r>
            <a:rPr lang="en-US" dirty="0"/>
            <a:t>OpenAI releases </a:t>
          </a:r>
          <a:r>
            <a:rPr lang="en-US" b="1" dirty="0"/>
            <a:t>ChatGPT</a:t>
          </a:r>
          <a:endParaRPr lang="en-GB" b="1" dirty="0"/>
        </a:p>
      </dgm:t>
    </dgm:pt>
    <dgm:pt modelId="{B7BA00DB-04E1-4636-83A0-51ACE3FB85CE}" type="parTrans" cxnId="{9A76D117-9D2B-44A4-AE63-A6A1D0B2C5F2}">
      <dgm:prSet/>
      <dgm:spPr/>
      <dgm:t>
        <a:bodyPr/>
        <a:lstStyle/>
        <a:p>
          <a:endParaRPr lang="en-GB"/>
        </a:p>
      </dgm:t>
    </dgm:pt>
    <dgm:pt modelId="{B2CD09CE-C3D4-4E66-B1AF-8971D0ABBC94}" type="sibTrans" cxnId="{9A76D117-9D2B-44A4-AE63-A6A1D0B2C5F2}">
      <dgm:prSet/>
      <dgm:spPr/>
      <dgm:t>
        <a:bodyPr/>
        <a:lstStyle/>
        <a:p>
          <a:endParaRPr lang="en-GB"/>
        </a:p>
      </dgm:t>
    </dgm:pt>
    <dgm:pt modelId="{6430CFA1-2147-4F64-83C5-70675C9053C2}" type="pres">
      <dgm:prSet presAssocID="{4624ECD4-EAC8-415E-9230-93170C0076E9}" presName="arrowDiagram" presStyleCnt="0">
        <dgm:presLayoutVars>
          <dgm:chMax val="5"/>
          <dgm:dir/>
          <dgm:resizeHandles val="exact"/>
        </dgm:presLayoutVars>
      </dgm:prSet>
      <dgm:spPr/>
    </dgm:pt>
    <dgm:pt modelId="{7C10EAB6-C4DA-4498-96DB-CFA2E49E6C5B}" type="pres">
      <dgm:prSet presAssocID="{4624ECD4-EAC8-415E-9230-93170C0076E9}" presName="arrow" presStyleLbl="bgShp" presStyleIdx="0" presStyleCnt="1" custScaleX="137237" custLinFactNeighborY="0"/>
      <dgm:spPr/>
    </dgm:pt>
    <dgm:pt modelId="{A8E35405-CE10-4AF3-8D50-51DFA8ACE0F9}" type="pres">
      <dgm:prSet presAssocID="{4624ECD4-EAC8-415E-9230-93170C0076E9}" presName="arrowDiagram5" presStyleCnt="0"/>
      <dgm:spPr/>
    </dgm:pt>
    <dgm:pt modelId="{39DE5867-5C75-477A-BA9C-183638F571D6}" type="pres">
      <dgm:prSet presAssocID="{4969B878-02BB-4CC1-A36A-5BA256231EDA}" presName="bullet5a" presStyleLbl="node1" presStyleIdx="0" presStyleCnt="5" custLinFactX="-225898" custLinFactY="61977" custLinFactNeighborX="-300000" custLinFactNeighborY="100000"/>
      <dgm:spPr/>
    </dgm:pt>
    <dgm:pt modelId="{13003181-7070-4EE9-B8DA-575063801892}" type="pres">
      <dgm:prSet presAssocID="{4969B878-02BB-4CC1-A36A-5BA256231EDA}" presName="textBox5a" presStyleLbl="revTx" presStyleIdx="0" presStyleCnt="5" custScaleX="217155" custLinFactNeighborX="-26942" custLinFactNeighborY="659">
        <dgm:presLayoutVars>
          <dgm:bulletEnabled val="1"/>
        </dgm:presLayoutVars>
      </dgm:prSet>
      <dgm:spPr/>
    </dgm:pt>
    <dgm:pt modelId="{3576F6C1-1CE7-4DC5-81D4-D04DA8DEA428}" type="pres">
      <dgm:prSet presAssocID="{9CDD7998-4780-4A8D-9D97-4955C14C6714}" presName="bullet5b" presStyleLbl="node1" presStyleIdx="1" presStyleCnt="5"/>
      <dgm:spPr/>
    </dgm:pt>
    <dgm:pt modelId="{264EFA03-5A12-40F2-A871-B77FEB33BBBF}" type="pres">
      <dgm:prSet presAssocID="{9CDD7998-4780-4A8D-9D97-4955C14C6714}" presName="textBox5b" presStyleLbl="revTx" presStyleIdx="1" presStyleCnt="5" custLinFactNeighborX="2787">
        <dgm:presLayoutVars>
          <dgm:bulletEnabled val="1"/>
        </dgm:presLayoutVars>
      </dgm:prSet>
      <dgm:spPr/>
    </dgm:pt>
    <dgm:pt modelId="{671B0BBA-6516-4B7A-BEEB-B0DD31624433}" type="pres">
      <dgm:prSet presAssocID="{E65EE4C7-663B-4D62-A0FD-D5DB274DC166}" presName="bullet5c" presStyleLbl="node1" presStyleIdx="2" presStyleCnt="5"/>
      <dgm:spPr/>
    </dgm:pt>
    <dgm:pt modelId="{85EF90E3-A720-439B-97B4-0B9B23B0E489}" type="pres">
      <dgm:prSet presAssocID="{E65EE4C7-663B-4D62-A0FD-D5DB274DC166}" presName="textBox5c" presStyleLbl="revTx" presStyleIdx="2" presStyleCnt="5" custScaleX="108220" custScaleY="96218" custLinFactNeighborX="3630">
        <dgm:presLayoutVars>
          <dgm:bulletEnabled val="1"/>
        </dgm:presLayoutVars>
      </dgm:prSet>
      <dgm:spPr/>
    </dgm:pt>
    <dgm:pt modelId="{15BD8D40-C8B9-490E-AB8D-E94D615DED58}" type="pres">
      <dgm:prSet presAssocID="{F8A139DC-50B6-4640-8B95-D5838BB55E73}" presName="bullet5d" presStyleLbl="node1" presStyleIdx="3" presStyleCnt="5"/>
      <dgm:spPr/>
    </dgm:pt>
    <dgm:pt modelId="{489AF046-D040-4EE2-B0D6-55CC9975853A}" type="pres">
      <dgm:prSet presAssocID="{F8A139DC-50B6-4640-8B95-D5838BB55E73}" presName="textBox5d" presStyleLbl="revTx" presStyleIdx="3" presStyleCnt="5" custLinFactNeighborX="2313">
        <dgm:presLayoutVars>
          <dgm:bulletEnabled val="1"/>
        </dgm:presLayoutVars>
      </dgm:prSet>
      <dgm:spPr/>
    </dgm:pt>
    <dgm:pt modelId="{6704DFB7-177C-474D-AEB7-756C29AA123E}" type="pres">
      <dgm:prSet presAssocID="{FC01D487-339F-438E-A288-FCAED6330D69}" presName="bullet5e" presStyleLbl="node1" presStyleIdx="4" presStyleCnt="5"/>
      <dgm:spPr/>
    </dgm:pt>
    <dgm:pt modelId="{3A87DCE3-197B-4F46-87A5-91F1F56C9BE4}" type="pres">
      <dgm:prSet presAssocID="{FC01D487-339F-438E-A288-FCAED6330D69}" presName="textBox5e" presStyleLbl="revTx" presStyleIdx="4" presStyleCnt="5" custLinFactNeighborX="4626">
        <dgm:presLayoutVars>
          <dgm:bulletEnabled val="1"/>
        </dgm:presLayoutVars>
      </dgm:prSet>
      <dgm:spPr/>
    </dgm:pt>
  </dgm:ptLst>
  <dgm:cxnLst>
    <dgm:cxn modelId="{91271008-9D10-42A5-834C-27BC79BC9C8B}" srcId="{4624ECD4-EAC8-415E-9230-93170C0076E9}" destId="{E65EE4C7-663B-4D62-A0FD-D5DB274DC166}" srcOrd="2" destOrd="0" parTransId="{02642DA8-6F29-4E92-8D89-BC9CB4C1CBC1}" sibTransId="{62228B21-4F69-40C0-96FD-27D2D1862FC5}"/>
    <dgm:cxn modelId="{81737515-AA67-4777-BA21-86D6160930DC}" type="presOf" srcId="{FC01D487-339F-438E-A288-FCAED6330D69}" destId="{3A87DCE3-197B-4F46-87A5-91F1F56C9BE4}" srcOrd="0" destOrd="0" presId="urn:microsoft.com/office/officeart/2005/8/layout/arrow2"/>
    <dgm:cxn modelId="{9A76D117-9D2B-44A4-AE63-A6A1D0B2C5F2}" srcId="{4624ECD4-EAC8-415E-9230-93170C0076E9}" destId="{FC01D487-339F-438E-A288-FCAED6330D69}" srcOrd="4" destOrd="0" parTransId="{B7BA00DB-04E1-4636-83A0-51ACE3FB85CE}" sibTransId="{B2CD09CE-C3D4-4E66-B1AF-8971D0ABBC94}"/>
    <dgm:cxn modelId="{54764031-8752-42D2-A099-A1F146BADBA6}" type="presOf" srcId="{4624ECD4-EAC8-415E-9230-93170C0076E9}" destId="{6430CFA1-2147-4F64-83C5-70675C9053C2}" srcOrd="0" destOrd="0" presId="urn:microsoft.com/office/officeart/2005/8/layout/arrow2"/>
    <dgm:cxn modelId="{35EC2A69-0321-4AC3-AC8A-C7DD7E3BA691}" type="presOf" srcId="{4969B878-02BB-4CC1-A36A-5BA256231EDA}" destId="{13003181-7070-4EE9-B8DA-575063801892}" srcOrd="0" destOrd="0" presId="urn:microsoft.com/office/officeart/2005/8/layout/arrow2"/>
    <dgm:cxn modelId="{E3A01B73-1081-4ABD-9BD3-7A2ADB8FA0F8}" srcId="{4624ECD4-EAC8-415E-9230-93170C0076E9}" destId="{F8A139DC-50B6-4640-8B95-D5838BB55E73}" srcOrd="3" destOrd="0" parTransId="{003FA5F3-1B73-4734-BA31-C2DDA8194FF3}" sibTransId="{2F70318A-EF8E-4866-9F18-970F7320991D}"/>
    <dgm:cxn modelId="{6073C682-B9CC-4A4E-BA1F-F1B607391C23}" srcId="{4624ECD4-EAC8-415E-9230-93170C0076E9}" destId="{4969B878-02BB-4CC1-A36A-5BA256231EDA}" srcOrd="0" destOrd="0" parTransId="{6A5844F0-4CB3-4B32-A6CB-985B7D7017D6}" sibTransId="{DAA64783-C9E2-4424-897E-4AF2FCDC5522}"/>
    <dgm:cxn modelId="{92B8218A-62EE-429A-9179-8BD674373D11}" type="presOf" srcId="{F8A139DC-50B6-4640-8B95-D5838BB55E73}" destId="{489AF046-D040-4EE2-B0D6-55CC9975853A}" srcOrd="0" destOrd="0" presId="urn:microsoft.com/office/officeart/2005/8/layout/arrow2"/>
    <dgm:cxn modelId="{18F8458E-764F-4778-B19F-120259C83011}" srcId="{4624ECD4-EAC8-415E-9230-93170C0076E9}" destId="{9CDD7998-4780-4A8D-9D97-4955C14C6714}" srcOrd="1" destOrd="0" parTransId="{2CDBDD39-B40C-4CA3-823D-D8BFC265432B}" sibTransId="{170B662A-18C8-4F8C-9308-88D0D1105C34}"/>
    <dgm:cxn modelId="{51873FCC-654F-4102-A72C-B3CC150C7635}" type="presOf" srcId="{E65EE4C7-663B-4D62-A0FD-D5DB274DC166}" destId="{85EF90E3-A720-439B-97B4-0B9B23B0E489}" srcOrd="0" destOrd="0" presId="urn:microsoft.com/office/officeart/2005/8/layout/arrow2"/>
    <dgm:cxn modelId="{5EFDE1FC-E601-4F6F-9EA7-91626DEB0D14}" type="presOf" srcId="{9CDD7998-4780-4A8D-9D97-4955C14C6714}" destId="{264EFA03-5A12-40F2-A871-B77FEB33BBBF}" srcOrd="0" destOrd="0" presId="urn:microsoft.com/office/officeart/2005/8/layout/arrow2"/>
    <dgm:cxn modelId="{30677C80-ADC1-4842-9EE8-39AA27CBF630}" type="presParOf" srcId="{6430CFA1-2147-4F64-83C5-70675C9053C2}" destId="{7C10EAB6-C4DA-4498-96DB-CFA2E49E6C5B}" srcOrd="0" destOrd="0" presId="urn:microsoft.com/office/officeart/2005/8/layout/arrow2"/>
    <dgm:cxn modelId="{DD610251-7DE0-4568-878D-7A87ED5175AB}" type="presParOf" srcId="{6430CFA1-2147-4F64-83C5-70675C9053C2}" destId="{A8E35405-CE10-4AF3-8D50-51DFA8ACE0F9}" srcOrd="1" destOrd="0" presId="urn:microsoft.com/office/officeart/2005/8/layout/arrow2"/>
    <dgm:cxn modelId="{B10DA003-18D9-45BC-A031-710C7917CAFA}" type="presParOf" srcId="{A8E35405-CE10-4AF3-8D50-51DFA8ACE0F9}" destId="{39DE5867-5C75-477A-BA9C-183638F571D6}" srcOrd="0" destOrd="0" presId="urn:microsoft.com/office/officeart/2005/8/layout/arrow2"/>
    <dgm:cxn modelId="{4AC92542-6B2B-4491-8E4E-439CF56B2030}" type="presParOf" srcId="{A8E35405-CE10-4AF3-8D50-51DFA8ACE0F9}" destId="{13003181-7070-4EE9-B8DA-575063801892}" srcOrd="1" destOrd="0" presId="urn:microsoft.com/office/officeart/2005/8/layout/arrow2"/>
    <dgm:cxn modelId="{5217B61F-9770-4838-B512-D135C1DBB106}" type="presParOf" srcId="{A8E35405-CE10-4AF3-8D50-51DFA8ACE0F9}" destId="{3576F6C1-1CE7-4DC5-81D4-D04DA8DEA428}" srcOrd="2" destOrd="0" presId="urn:microsoft.com/office/officeart/2005/8/layout/arrow2"/>
    <dgm:cxn modelId="{E01DC1F4-B723-4DC2-9191-7A59632AF25B}" type="presParOf" srcId="{A8E35405-CE10-4AF3-8D50-51DFA8ACE0F9}" destId="{264EFA03-5A12-40F2-A871-B77FEB33BBBF}" srcOrd="3" destOrd="0" presId="urn:microsoft.com/office/officeart/2005/8/layout/arrow2"/>
    <dgm:cxn modelId="{B98BAB95-9F40-49EF-B384-931CAFA96AE8}" type="presParOf" srcId="{A8E35405-CE10-4AF3-8D50-51DFA8ACE0F9}" destId="{671B0BBA-6516-4B7A-BEEB-B0DD31624433}" srcOrd="4" destOrd="0" presId="urn:microsoft.com/office/officeart/2005/8/layout/arrow2"/>
    <dgm:cxn modelId="{5F2EDE6D-EFAC-4966-854D-D9D1A7DD715F}" type="presParOf" srcId="{A8E35405-CE10-4AF3-8D50-51DFA8ACE0F9}" destId="{85EF90E3-A720-439B-97B4-0B9B23B0E489}" srcOrd="5" destOrd="0" presId="urn:microsoft.com/office/officeart/2005/8/layout/arrow2"/>
    <dgm:cxn modelId="{1B5C332B-6895-400D-A31D-42796788CBE9}" type="presParOf" srcId="{A8E35405-CE10-4AF3-8D50-51DFA8ACE0F9}" destId="{15BD8D40-C8B9-490E-AB8D-E94D615DED58}" srcOrd="6" destOrd="0" presId="urn:microsoft.com/office/officeart/2005/8/layout/arrow2"/>
    <dgm:cxn modelId="{720D5624-CAB8-46DE-9321-0ECF14943009}" type="presParOf" srcId="{A8E35405-CE10-4AF3-8D50-51DFA8ACE0F9}" destId="{489AF046-D040-4EE2-B0D6-55CC9975853A}" srcOrd="7" destOrd="0" presId="urn:microsoft.com/office/officeart/2005/8/layout/arrow2"/>
    <dgm:cxn modelId="{F21141CF-CFD2-49F9-8BE3-12A98E44F724}" type="presParOf" srcId="{A8E35405-CE10-4AF3-8D50-51DFA8ACE0F9}" destId="{6704DFB7-177C-474D-AEB7-756C29AA123E}" srcOrd="8" destOrd="0" presId="urn:microsoft.com/office/officeart/2005/8/layout/arrow2"/>
    <dgm:cxn modelId="{9D638F28-E948-46A2-95D1-61E7601FCFF3}" type="presParOf" srcId="{A8E35405-CE10-4AF3-8D50-51DFA8ACE0F9}" destId="{3A87DCE3-197B-4F46-87A5-91F1F56C9BE4}"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0EAB6-C4DA-4498-96DB-CFA2E49E6C5B}">
      <dsp:nvSpPr>
        <dsp:cNvPr id="0" name=""/>
        <dsp:cNvSpPr/>
      </dsp:nvSpPr>
      <dsp:spPr>
        <a:xfrm>
          <a:off x="814358" y="0"/>
          <a:ext cx="10563283" cy="4810694"/>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DE5867-5C75-477A-BA9C-183638F571D6}">
      <dsp:nvSpPr>
        <dsp:cNvPr id="0" name=""/>
        <dsp:cNvSpPr/>
      </dsp:nvSpPr>
      <dsp:spPr>
        <a:xfrm>
          <a:off x="2074594" y="3863985"/>
          <a:ext cx="177033" cy="17703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003181-7070-4EE9-B8DA-575063801892}">
      <dsp:nvSpPr>
        <dsp:cNvPr id="0" name=""/>
        <dsp:cNvSpPr/>
      </dsp:nvSpPr>
      <dsp:spPr>
        <a:xfrm>
          <a:off x="2231815" y="3665748"/>
          <a:ext cx="2189620" cy="1144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806" tIns="0" rIns="0" bIns="0" numCol="1" spcCol="1270" anchor="t" anchorCtr="0">
          <a:noAutofit/>
        </a:bodyPr>
        <a:lstStyle/>
        <a:p>
          <a:pPr marL="0" lvl="0" indent="0" algn="l" defTabSz="711200">
            <a:lnSpc>
              <a:spcPct val="90000"/>
            </a:lnSpc>
            <a:spcBef>
              <a:spcPct val="0"/>
            </a:spcBef>
            <a:spcAft>
              <a:spcPct val="35000"/>
            </a:spcAft>
            <a:buNone/>
          </a:pPr>
          <a:endParaRPr lang="en-GB" sz="1600" kern="1200" dirty="0"/>
        </a:p>
        <a:p>
          <a:pPr marL="0" lvl="0" indent="0" algn="l" defTabSz="711200">
            <a:lnSpc>
              <a:spcPct val="90000"/>
            </a:lnSpc>
            <a:spcBef>
              <a:spcPct val="0"/>
            </a:spcBef>
            <a:spcAft>
              <a:spcPct val="35000"/>
            </a:spcAft>
            <a:buNone/>
          </a:pPr>
          <a:r>
            <a:rPr lang="en-GB" sz="1600" kern="1200" dirty="0"/>
            <a:t>1996:</a:t>
          </a:r>
        </a:p>
        <a:p>
          <a:pPr marL="0" lvl="0" indent="0" algn="l" defTabSz="711200">
            <a:lnSpc>
              <a:spcPct val="90000"/>
            </a:lnSpc>
            <a:spcBef>
              <a:spcPct val="0"/>
            </a:spcBef>
            <a:spcAft>
              <a:spcPct val="35000"/>
            </a:spcAft>
            <a:buNone/>
          </a:pPr>
          <a:r>
            <a:rPr lang="en-GB" sz="1600" b="1" kern="1200" dirty="0"/>
            <a:t>Deep Blue </a:t>
          </a:r>
          <a:r>
            <a:rPr lang="en-GB" sz="1600" kern="1200" dirty="0"/>
            <a:t>defeats world champion Garry Kasparov at chess</a:t>
          </a:r>
        </a:p>
      </dsp:txBody>
      <dsp:txXfrm>
        <a:off x="2231815" y="3665748"/>
        <a:ext cx="2189620" cy="1144945"/>
      </dsp:txXfrm>
    </dsp:sp>
    <dsp:sp modelId="{3576F6C1-1CE7-4DC5-81D4-D04DA8DEA428}">
      <dsp:nvSpPr>
        <dsp:cNvPr id="0" name=""/>
        <dsp:cNvSpPr/>
      </dsp:nvSpPr>
      <dsp:spPr>
        <a:xfrm>
          <a:off x="3963900" y="2656465"/>
          <a:ext cx="277095" cy="2770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4EFA03-5A12-40F2-A871-B77FEB33BBBF}">
      <dsp:nvSpPr>
        <dsp:cNvPr id="0" name=""/>
        <dsp:cNvSpPr/>
      </dsp:nvSpPr>
      <dsp:spPr>
        <a:xfrm>
          <a:off x="4138058" y="2795013"/>
          <a:ext cx="1277720" cy="2015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827" tIns="0" rIns="0" bIns="0" numCol="1" spcCol="1270" anchor="t" anchorCtr="0">
          <a:noAutofit/>
        </a:bodyPr>
        <a:lstStyle/>
        <a:p>
          <a:pPr marL="0" lvl="0" indent="0" algn="l" defTabSz="711200">
            <a:lnSpc>
              <a:spcPct val="90000"/>
            </a:lnSpc>
            <a:spcBef>
              <a:spcPct val="0"/>
            </a:spcBef>
            <a:spcAft>
              <a:spcPct val="35000"/>
            </a:spcAft>
            <a:buNone/>
          </a:pPr>
          <a:r>
            <a:rPr lang="en-GB" sz="1600" kern="1200" dirty="0"/>
            <a:t>2011:</a:t>
          </a:r>
        </a:p>
        <a:p>
          <a:pPr marL="0" lvl="0" indent="0" algn="l" defTabSz="711200">
            <a:lnSpc>
              <a:spcPct val="90000"/>
            </a:lnSpc>
            <a:spcBef>
              <a:spcPct val="0"/>
            </a:spcBef>
            <a:spcAft>
              <a:spcPct val="35000"/>
            </a:spcAft>
            <a:buNone/>
          </a:pPr>
          <a:r>
            <a:rPr lang="en-GB" sz="1600" b="1" kern="1200" dirty="0"/>
            <a:t>IBM Watson </a:t>
          </a:r>
          <a:r>
            <a:rPr lang="en-GB" sz="1600" kern="1200" dirty="0"/>
            <a:t>wins a game of Jeopardy</a:t>
          </a:r>
        </a:p>
      </dsp:txBody>
      <dsp:txXfrm>
        <a:off x="4138058" y="2795013"/>
        <a:ext cx="1277720" cy="2015680"/>
      </dsp:txXfrm>
    </dsp:sp>
    <dsp:sp modelId="{671B0BBA-6516-4B7A-BEEB-B0DD31624433}">
      <dsp:nvSpPr>
        <dsp:cNvPr id="0" name=""/>
        <dsp:cNvSpPr/>
      </dsp:nvSpPr>
      <dsp:spPr>
        <a:xfrm>
          <a:off x="5195438" y="1922353"/>
          <a:ext cx="369461" cy="36946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EF90E3-A720-439B-97B4-0B9B23B0E489}">
      <dsp:nvSpPr>
        <dsp:cNvPr id="0" name=""/>
        <dsp:cNvSpPr/>
      </dsp:nvSpPr>
      <dsp:spPr>
        <a:xfrm>
          <a:off x="5373038" y="2158209"/>
          <a:ext cx="1607653" cy="2601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770" tIns="0" rIns="0" bIns="0" numCol="1" spcCol="1270" anchor="t" anchorCtr="0">
          <a:noAutofit/>
        </a:bodyPr>
        <a:lstStyle/>
        <a:p>
          <a:pPr marL="0" lvl="0" indent="0" algn="l" defTabSz="711200">
            <a:lnSpc>
              <a:spcPct val="90000"/>
            </a:lnSpc>
            <a:spcBef>
              <a:spcPct val="0"/>
            </a:spcBef>
            <a:spcAft>
              <a:spcPct val="35000"/>
            </a:spcAft>
            <a:buNone/>
          </a:pPr>
          <a:r>
            <a:rPr lang="en-GB" sz="1600" kern="1200" dirty="0"/>
            <a:t>2012:</a:t>
          </a:r>
        </a:p>
        <a:p>
          <a:pPr marL="0" lvl="0" indent="0" algn="l" defTabSz="711200">
            <a:lnSpc>
              <a:spcPct val="90000"/>
            </a:lnSpc>
            <a:spcBef>
              <a:spcPct val="0"/>
            </a:spcBef>
            <a:spcAft>
              <a:spcPct val="35000"/>
            </a:spcAft>
            <a:buNone/>
          </a:pPr>
          <a:r>
            <a:rPr lang="en-US" sz="1600" kern="1200" dirty="0" err="1"/>
            <a:t>Krizhevsky</a:t>
          </a:r>
          <a:r>
            <a:rPr lang="en-US" sz="1600" kern="1200" dirty="0"/>
            <a:t> et al. ignite the “</a:t>
          </a:r>
          <a:r>
            <a:rPr lang="en-US" sz="1600" b="1" kern="1200" dirty="0">
              <a:solidFill>
                <a:srgbClr val="C00000"/>
              </a:solidFill>
            </a:rPr>
            <a:t>deep learning revolution</a:t>
          </a:r>
          <a:r>
            <a:rPr lang="en-US" sz="1600" kern="1200" dirty="0"/>
            <a:t>” with </a:t>
          </a:r>
          <a:r>
            <a:rPr lang="en-US" sz="1600" b="1" kern="1200" dirty="0" err="1"/>
            <a:t>AlexNet</a:t>
          </a:r>
          <a:endParaRPr lang="en-GB" sz="1600" b="1" kern="1200" dirty="0"/>
        </a:p>
        <a:p>
          <a:pPr marL="0" lvl="0" indent="0" algn="l" defTabSz="711200">
            <a:lnSpc>
              <a:spcPct val="90000"/>
            </a:lnSpc>
            <a:spcBef>
              <a:spcPct val="0"/>
            </a:spcBef>
            <a:spcAft>
              <a:spcPct val="35000"/>
            </a:spcAft>
            <a:buNone/>
          </a:pPr>
          <a:endParaRPr lang="en-GB" sz="1800" kern="1200" dirty="0"/>
        </a:p>
      </dsp:txBody>
      <dsp:txXfrm>
        <a:off x="5373038" y="2158209"/>
        <a:ext cx="1607653" cy="2601359"/>
      </dsp:txXfrm>
    </dsp:sp>
    <dsp:sp modelId="{15BD8D40-C8B9-490E-AB8D-E94D615DED58}">
      <dsp:nvSpPr>
        <dsp:cNvPr id="0" name=""/>
        <dsp:cNvSpPr/>
      </dsp:nvSpPr>
      <dsp:spPr>
        <a:xfrm>
          <a:off x="6627101" y="1348918"/>
          <a:ext cx="477220" cy="4772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AF046-D040-4EE2-B0D6-55CC9975853A}">
      <dsp:nvSpPr>
        <dsp:cNvPr id="0" name=""/>
        <dsp:cNvSpPr/>
      </dsp:nvSpPr>
      <dsp:spPr>
        <a:xfrm>
          <a:off x="6901318" y="1587529"/>
          <a:ext cx="1539422" cy="3223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869"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2016: </a:t>
          </a:r>
        </a:p>
        <a:p>
          <a:pPr marL="0" lvl="0" indent="0" algn="l" defTabSz="711200">
            <a:lnSpc>
              <a:spcPct val="90000"/>
            </a:lnSpc>
            <a:spcBef>
              <a:spcPct val="0"/>
            </a:spcBef>
            <a:spcAft>
              <a:spcPct val="35000"/>
            </a:spcAft>
            <a:buNone/>
          </a:pPr>
          <a:r>
            <a:rPr lang="en-US" sz="1600" b="1" kern="1200" dirty="0"/>
            <a:t>AlphaGo</a:t>
          </a:r>
          <a:r>
            <a:rPr lang="en-US" sz="1600" kern="1200" dirty="0"/>
            <a:t> defeats world champion Lee Sedol in Go</a:t>
          </a:r>
          <a:endParaRPr lang="en-GB" sz="1600" kern="1200" dirty="0"/>
        </a:p>
      </dsp:txBody>
      <dsp:txXfrm>
        <a:off x="6901318" y="1587529"/>
        <a:ext cx="1539422" cy="3223164"/>
      </dsp:txXfrm>
    </dsp:sp>
    <dsp:sp modelId="{6704DFB7-177C-474D-AEB7-756C29AA123E}">
      <dsp:nvSpPr>
        <dsp:cNvPr id="0" name=""/>
        <dsp:cNvSpPr/>
      </dsp:nvSpPr>
      <dsp:spPr>
        <a:xfrm>
          <a:off x="8101097" y="965987"/>
          <a:ext cx="608071" cy="60807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87DCE3-197B-4F46-87A5-91F1F56C9BE4}">
      <dsp:nvSpPr>
        <dsp:cNvPr id="0" name=""/>
        <dsp:cNvSpPr/>
      </dsp:nvSpPr>
      <dsp:spPr>
        <a:xfrm>
          <a:off x="8476347" y="1270023"/>
          <a:ext cx="1539422" cy="354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205"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2022: </a:t>
          </a:r>
        </a:p>
        <a:p>
          <a:pPr marL="0" lvl="0" indent="0" algn="l" defTabSz="711200">
            <a:lnSpc>
              <a:spcPct val="90000"/>
            </a:lnSpc>
            <a:spcBef>
              <a:spcPct val="0"/>
            </a:spcBef>
            <a:spcAft>
              <a:spcPct val="35000"/>
            </a:spcAft>
            <a:buNone/>
          </a:pPr>
          <a:r>
            <a:rPr lang="en-US" sz="1600" b="1" kern="1200" dirty="0"/>
            <a:t>Stable Diffusion, </a:t>
          </a:r>
          <a:r>
            <a:rPr lang="en-US" sz="1600" b="1" kern="1200" dirty="0" err="1"/>
            <a:t>Midjourney</a:t>
          </a:r>
          <a:r>
            <a:rPr lang="en-US" sz="1600" b="1" kern="1200" dirty="0"/>
            <a:t>, DALL-E </a:t>
          </a:r>
          <a:r>
            <a:rPr lang="en-US" sz="1600" kern="1200" dirty="0"/>
            <a:t>allow to generate photo-realistic images given any text input</a:t>
          </a:r>
        </a:p>
        <a:p>
          <a:pPr marL="0" lvl="0" indent="0" algn="l" defTabSz="711200">
            <a:lnSpc>
              <a:spcPct val="90000"/>
            </a:lnSpc>
            <a:spcBef>
              <a:spcPct val="0"/>
            </a:spcBef>
            <a:spcAft>
              <a:spcPct val="35000"/>
            </a:spcAft>
            <a:buNone/>
          </a:pPr>
          <a:r>
            <a:rPr lang="en-US" sz="1600" kern="1200" dirty="0"/>
            <a:t>OpenAI releases </a:t>
          </a:r>
          <a:r>
            <a:rPr lang="en-US" sz="1600" b="1" kern="1200" dirty="0"/>
            <a:t>ChatGPT</a:t>
          </a:r>
          <a:endParaRPr lang="en-GB" sz="1600" b="1" kern="1200" dirty="0"/>
        </a:p>
      </dsp:txBody>
      <dsp:txXfrm>
        <a:off x="8476347" y="1270023"/>
        <a:ext cx="1539422" cy="354067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6C30B-08FE-7E41-A0ED-5D4A51BB69B6}" type="datetimeFigureOut">
              <a:rPr lang="en-US" smtClean="0"/>
              <a:t>1/5/26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BB536-C6FF-5446-9711-C4C49380C1AE}" type="slidenum">
              <a:rPr lang="en-US" smtClean="0"/>
              <a:t>‹#›</a:t>
            </a:fld>
            <a:endParaRPr lang="en-US"/>
          </a:p>
        </p:txBody>
      </p:sp>
    </p:spTree>
    <p:extLst>
      <p:ext uri="{BB962C8B-B14F-4D97-AF65-F5344CB8AC3E}">
        <p14:creationId xmlns:p14="http://schemas.microsoft.com/office/powerpoint/2010/main" val="391167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BB536-C6FF-5446-9711-C4C49380C1AE}" type="slidenum">
              <a:rPr lang="en-US" smtClean="0"/>
              <a:t>1</a:t>
            </a:fld>
            <a:endParaRPr lang="en-US"/>
          </a:p>
        </p:txBody>
      </p:sp>
    </p:spTree>
    <p:extLst>
      <p:ext uri="{BB962C8B-B14F-4D97-AF65-F5344CB8AC3E}">
        <p14:creationId xmlns:p14="http://schemas.microsoft.com/office/powerpoint/2010/main" val="322661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BB536-C6FF-5446-9711-C4C49380C1AE}" type="slidenum">
              <a:rPr lang="en-US" smtClean="0"/>
              <a:t>28</a:t>
            </a:fld>
            <a:endParaRPr lang="en-US"/>
          </a:p>
        </p:txBody>
      </p:sp>
    </p:spTree>
    <p:extLst>
      <p:ext uri="{BB962C8B-B14F-4D97-AF65-F5344CB8AC3E}">
        <p14:creationId xmlns:p14="http://schemas.microsoft.com/office/powerpoint/2010/main" val="3918979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BB536-C6FF-5446-9711-C4C49380C1AE}" type="slidenum">
              <a:rPr lang="en-US" smtClean="0"/>
              <a:t>42</a:t>
            </a:fld>
            <a:endParaRPr lang="en-US"/>
          </a:p>
        </p:txBody>
      </p:sp>
    </p:spTree>
    <p:extLst>
      <p:ext uri="{BB962C8B-B14F-4D97-AF65-F5344CB8AC3E}">
        <p14:creationId xmlns:p14="http://schemas.microsoft.com/office/powerpoint/2010/main" val="2038849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E3D4E-9B32-B505-A5A8-062E8D12C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CED83-EB59-FDBC-EFA6-9D194AF7E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7FFBAA-D711-3FE0-05CA-A43D6BC021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55790E-DCC2-302B-AA22-F654AD4FDB4D}"/>
              </a:ext>
            </a:extLst>
          </p:cNvPr>
          <p:cNvSpPr>
            <a:spLocks noGrp="1"/>
          </p:cNvSpPr>
          <p:nvPr>
            <p:ph type="sldNum" sz="quarter" idx="5"/>
          </p:nvPr>
        </p:nvSpPr>
        <p:spPr/>
        <p:txBody>
          <a:bodyPr/>
          <a:lstStyle/>
          <a:p>
            <a:fld id="{207BB536-C6FF-5446-9711-C4C49380C1AE}" type="slidenum">
              <a:rPr lang="en-US" smtClean="0"/>
              <a:t>43</a:t>
            </a:fld>
            <a:endParaRPr lang="en-US"/>
          </a:p>
        </p:txBody>
      </p:sp>
    </p:spTree>
    <p:extLst>
      <p:ext uri="{BB962C8B-B14F-4D97-AF65-F5344CB8AC3E}">
        <p14:creationId xmlns:p14="http://schemas.microsoft.com/office/powerpoint/2010/main" val="335932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283D0-BD7F-F406-0384-568CED0ED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B5F5D-2B02-8B2F-9C46-7C18E2D2A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B3F41F-8B55-6638-9198-26D047B095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1B922C-DB83-0209-F36B-B3BE76F0F3AB}"/>
              </a:ext>
            </a:extLst>
          </p:cNvPr>
          <p:cNvSpPr>
            <a:spLocks noGrp="1"/>
          </p:cNvSpPr>
          <p:nvPr>
            <p:ph type="sldNum" sz="quarter" idx="5"/>
          </p:nvPr>
        </p:nvSpPr>
        <p:spPr/>
        <p:txBody>
          <a:bodyPr/>
          <a:lstStyle/>
          <a:p>
            <a:fld id="{207BB536-C6FF-5446-9711-C4C49380C1AE}" type="slidenum">
              <a:rPr lang="en-US" smtClean="0"/>
              <a:t>2</a:t>
            </a:fld>
            <a:endParaRPr lang="en-US"/>
          </a:p>
        </p:txBody>
      </p:sp>
    </p:spTree>
    <p:extLst>
      <p:ext uri="{BB962C8B-B14F-4D97-AF65-F5344CB8AC3E}">
        <p14:creationId xmlns:p14="http://schemas.microsoft.com/office/powerpoint/2010/main" val="35383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3B826-9C58-95F5-AE8C-3DAD2A08B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D0CC9A-8878-2F24-8758-8955B4369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DDDA6-4DBB-E94E-4F3D-98AA59BFBC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FCC7B7-3588-C558-98C3-3640BC599B75}"/>
              </a:ext>
            </a:extLst>
          </p:cNvPr>
          <p:cNvSpPr>
            <a:spLocks noGrp="1"/>
          </p:cNvSpPr>
          <p:nvPr>
            <p:ph type="sldNum" sz="quarter" idx="5"/>
          </p:nvPr>
        </p:nvSpPr>
        <p:spPr/>
        <p:txBody>
          <a:bodyPr/>
          <a:lstStyle/>
          <a:p>
            <a:fld id="{207BB536-C6FF-5446-9711-C4C49380C1AE}" type="slidenum">
              <a:rPr lang="en-US" smtClean="0"/>
              <a:t>3</a:t>
            </a:fld>
            <a:endParaRPr lang="en-US"/>
          </a:p>
        </p:txBody>
      </p:sp>
    </p:spTree>
    <p:extLst>
      <p:ext uri="{BB962C8B-B14F-4D97-AF65-F5344CB8AC3E}">
        <p14:creationId xmlns:p14="http://schemas.microsoft.com/office/powerpoint/2010/main" val="327208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E5E1F-F79E-5FF5-3ECF-3CAB72EC9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86AD7-F77E-6ADC-599D-02B6250E9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4195B-B13F-1203-219B-296B6F7F70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EC4F48-1BE5-5819-505E-FDB56155DE94}"/>
              </a:ext>
            </a:extLst>
          </p:cNvPr>
          <p:cNvSpPr>
            <a:spLocks noGrp="1"/>
          </p:cNvSpPr>
          <p:nvPr>
            <p:ph type="sldNum" sz="quarter" idx="5"/>
          </p:nvPr>
        </p:nvSpPr>
        <p:spPr/>
        <p:txBody>
          <a:bodyPr/>
          <a:lstStyle/>
          <a:p>
            <a:fld id="{207BB536-C6FF-5446-9711-C4C49380C1AE}" type="slidenum">
              <a:rPr lang="en-US" smtClean="0"/>
              <a:t>5</a:t>
            </a:fld>
            <a:endParaRPr lang="en-US"/>
          </a:p>
        </p:txBody>
      </p:sp>
    </p:spTree>
    <p:extLst>
      <p:ext uri="{BB962C8B-B14F-4D97-AF65-F5344CB8AC3E}">
        <p14:creationId xmlns:p14="http://schemas.microsoft.com/office/powerpoint/2010/main" val="298585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ACCC9-42EE-607F-25B9-68860691E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3EE08-5C65-E6B9-5C42-ED898E584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7F7A86-2CAA-A8F1-10A5-7BD43CDD0A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7AF7DC-15F9-ED90-8258-339FF21DCDDA}"/>
              </a:ext>
            </a:extLst>
          </p:cNvPr>
          <p:cNvSpPr>
            <a:spLocks noGrp="1"/>
          </p:cNvSpPr>
          <p:nvPr>
            <p:ph type="sldNum" sz="quarter" idx="5"/>
          </p:nvPr>
        </p:nvSpPr>
        <p:spPr/>
        <p:txBody>
          <a:bodyPr/>
          <a:lstStyle/>
          <a:p>
            <a:fld id="{207BB536-C6FF-5446-9711-C4C49380C1AE}" type="slidenum">
              <a:rPr lang="en-US" smtClean="0"/>
              <a:t>6</a:t>
            </a:fld>
            <a:endParaRPr lang="en-US"/>
          </a:p>
        </p:txBody>
      </p:sp>
    </p:spTree>
    <p:extLst>
      <p:ext uri="{BB962C8B-B14F-4D97-AF65-F5344CB8AC3E}">
        <p14:creationId xmlns:p14="http://schemas.microsoft.com/office/powerpoint/2010/main" val="1407452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ACB14-3553-73A6-3B41-F3BFDECD8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3F8F3-D568-52D7-62CD-724106E153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046146-F69E-0A26-FE64-E02524D6A9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E4B53C-6D82-3542-E3F1-DE372986642A}"/>
              </a:ext>
            </a:extLst>
          </p:cNvPr>
          <p:cNvSpPr>
            <a:spLocks noGrp="1"/>
          </p:cNvSpPr>
          <p:nvPr>
            <p:ph type="sldNum" sz="quarter" idx="5"/>
          </p:nvPr>
        </p:nvSpPr>
        <p:spPr/>
        <p:txBody>
          <a:bodyPr/>
          <a:lstStyle/>
          <a:p>
            <a:fld id="{207BB536-C6FF-5446-9711-C4C49380C1AE}" type="slidenum">
              <a:rPr lang="en-US" smtClean="0"/>
              <a:t>16</a:t>
            </a:fld>
            <a:endParaRPr lang="en-US"/>
          </a:p>
        </p:txBody>
      </p:sp>
    </p:spTree>
    <p:extLst>
      <p:ext uri="{BB962C8B-B14F-4D97-AF65-F5344CB8AC3E}">
        <p14:creationId xmlns:p14="http://schemas.microsoft.com/office/powerpoint/2010/main" val="3267151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BB536-C6FF-5446-9711-C4C49380C1AE}" type="slidenum">
              <a:rPr lang="en-US" smtClean="0"/>
              <a:t>18</a:t>
            </a:fld>
            <a:endParaRPr lang="en-US"/>
          </a:p>
        </p:txBody>
      </p:sp>
    </p:spTree>
    <p:extLst>
      <p:ext uri="{BB962C8B-B14F-4D97-AF65-F5344CB8AC3E}">
        <p14:creationId xmlns:p14="http://schemas.microsoft.com/office/powerpoint/2010/main" val="363577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BB536-C6FF-5446-9711-C4C49380C1AE}" type="slidenum">
              <a:rPr lang="en-US" smtClean="0"/>
              <a:t>19</a:t>
            </a:fld>
            <a:endParaRPr lang="en-US"/>
          </a:p>
        </p:txBody>
      </p:sp>
    </p:spTree>
    <p:extLst>
      <p:ext uri="{BB962C8B-B14F-4D97-AF65-F5344CB8AC3E}">
        <p14:creationId xmlns:p14="http://schemas.microsoft.com/office/powerpoint/2010/main" val="2342664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BB536-C6FF-5446-9711-C4C49380C1AE}" type="slidenum">
              <a:rPr lang="en-US" smtClean="0"/>
              <a:t>21</a:t>
            </a:fld>
            <a:endParaRPr lang="en-US"/>
          </a:p>
        </p:txBody>
      </p:sp>
    </p:spTree>
    <p:extLst>
      <p:ext uri="{BB962C8B-B14F-4D97-AF65-F5344CB8AC3E}">
        <p14:creationId xmlns:p14="http://schemas.microsoft.com/office/powerpoint/2010/main" val="2393468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CBAE-E1A2-4D05-0F4B-3395323BA17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4443B2-DCA1-69A6-04EE-5A034402E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10B12A7-E299-469D-152D-67572B713FD3}"/>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5" name="Footer Placeholder 4">
            <a:extLst>
              <a:ext uri="{FF2B5EF4-FFF2-40B4-BE49-F238E27FC236}">
                <a16:creationId xmlns:a16="http://schemas.microsoft.com/office/drawing/2014/main" id="{5D515B8F-4972-14DC-EF1C-6BE24AC20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5A5E14-05DF-E54E-8940-DB3A1D8DA141}"/>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2814607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EF079-54A4-62AD-B978-AB6DEB180E0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AECEBF6-2DEE-9D87-3247-555F6B08650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DDB41C4-0D04-32E0-EED6-81952B65CA0E}"/>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5" name="Footer Placeholder 4">
            <a:extLst>
              <a:ext uri="{FF2B5EF4-FFF2-40B4-BE49-F238E27FC236}">
                <a16:creationId xmlns:a16="http://schemas.microsoft.com/office/drawing/2014/main" id="{C36CCC6D-159C-9A54-2ADB-D1DAF64FB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7B76B8-A948-16D5-CD57-7A31241D41E3}"/>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2166343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EDCC1-91A5-DD7A-597F-92F40264A34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47CC975-C318-FE04-D3BC-087EDAAF953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8A6D99-5C10-8BA2-3FFA-080F097E10C8}"/>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5" name="Footer Placeholder 4">
            <a:extLst>
              <a:ext uri="{FF2B5EF4-FFF2-40B4-BE49-F238E27FC236}">
                <a16:creationId xmlns:a16="http://schemas.microsoft.com/office/drawing/2014/main" id="{1FC2B759-6C85-5DD9-7DA4-A8FB12AFC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96A0A-7CF3-5166-5CF0-3B5054240DDB}"/>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334718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8A24-5B12-0901-B9D4-D6C75C4A99E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B6BC91-EA4D-7914-E48E-A8C2299BD9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02EF6F-3769-74AB-0506-E436FE62E96C}"/>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5" name="Footer Placeholder 4">
            <a:extLst>
              <a:ext uri="{FF2B5EF4-FFF2-40B4-BE49-F238E27FC236}">
                <a16:creationId xmlns:a16="http://schemas.microsoft.com/office/drawing/2014/main" id="{9B88688E-C80D-CF1B-64F8-F26444B0E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790C8-9DFA-FFCA-C4F2-F821770668EA}"/>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2303472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3485-3574-9DD1-A7D6-5E26589787A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002ED90-16A4-000B-4595-72C9999775C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7873CCA-5708-C9EB-82CF-8051AC4B7571}"/>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5" name="Footer Placeholder 4">
            <a:extLst>
              <a:ext uri="{FF2B5EF4-FFF2-40B4-BE49-F238E27FC236}">
                <a16:creationId xmlns:a16="http://schemas.microsoft.com/office/drawing/2014/main" id="{55FEB492-B27F-51DC-AB94-A3EEF8730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0223B-BE0B-A256-4D30-50205BCF4FBA}"/>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173786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62948-27C1-BF65-EEB9-CBE8EA90091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7162954-9860-FD48-E275-97AA2B50B62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3D13FF4-5754-79A7-59CA-2DE6FE2DA5E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EC6EE18-9E67-355A-2CB6-88E5AE8CD209}"/>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6" name="Footer Placeholder 5">
            <a:extLst>
              <a:ext uri="{FF2B5EF4-FFF2-40B4-BE49-F238E27FC236}">
                <a16:creationId xmlns:a16="http://schemas.microsoft.com/office/drawing/2014/main" id="{D752FB36-8B0F-D15E-FF84-1AA955F9BE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781674-531B-46B6-5DF3-B5CD8D51EEC1}"/>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307763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389F-6442-CDDB-3E69-D29C02A0515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EB49F54-0AE0-A7CF-4E5B-EAA1CCA32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AE3A94-864A-17C3-F3B2-C31AF75BF47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7C756B1-60D7-7BDF-C3D3-E151D7A29D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419B63-3F5E-B8B9-C70B-FC1378E70F8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A001E19-827A-B45C-C011-2B42A23CD697}"/>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8" name="Footer Placeholder 7">
            <a:extLst>
              <a:ext uri="{FF2B5EF4-FFF2-40B4-BE49-F238E27FC236}">
                <a16:creationId xmlns:a16="http://schemas.microsoft.com/office/drawing/2014/main" id="{5EE6C9B8-E421-9618-0006-BAE235C8A4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8DA2F8-1338-08D2-DEF6-95F16E553F8B}"/>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1485026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64892-ABAF-B8C2-8965-88759DD2A11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9C508C4-A508-AB8F-9F10-778218C51BDB}"/>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4" name="Footer Placeholder 3">
            <a:extLst>
              <a:ext uri="{FF2B5EF4-FFF2-40B4-BE49-F238E27FC236}">
                <a16:creationId xmlns:a16="http://schemas.microsoft.com/office/drawing/2014/main" id="{2954B4E9-BF3A-25F6-FF96-674814B841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68281B-AD6F-10E8-85F7-8241162D8786}"/>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427478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BD2413-5B25-4F22-8DD6-5C6482C4BEAC}"/>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3" name="Footer Placeholder 2">
            <a:extLst>
              <a:ext uri="{FF2B5EF4-FFF2-40B4-BE49-F238E27FC236}">
                <a16:creationId xmlns:a16="http://schemas.microsoft.com/office/drawing/2014/main" id="{9822CAA0-034F-DC5C-A7CE-C7D1A8673D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ADA1E4-0623-778A-6192-B5A97E607191}"/>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2922662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89A5-2946-A072-24F1-6113AD3367F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BBD4769-D13D-0A55-83D3-8FB3D957E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6E703DF-5D30-F50C-CCFF-C5047069B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91B975-9501-71DD-8E91-73DFA7DC0CE8}"/>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6" name="Footer Placeholder 5">
            <a:extLst>
              <a:ext uri="{FF2B5EF4-FFF2-40B4-BE49-F238E27FC236}">
                <a16:creationId xmlns:a16="http://schemas.microsoft.com/office/drawing/2014/main" id="{5E24D737-5596-FF7B-956D-DC50AECDA2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B3B8D8-3068-AD7D-5225-D06091690667}"/>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3813567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6B2D-BFFC-9DEB-0AFC-A175F4BD6C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EFC27E4-B970-AC79-854E-DCBA3EF35C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63FF64-6D30-0B0F-ECB8-4E75F0AC4E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24C5D0-27FF-E78E-C341-0E9C12CD119F}"/>
              </a:ext>
            </a:extLst>
          </p:cNvPr>
          <p:cNvSpPr>
            <a:spLocks noGrp="1"/>
          </p:cNvSpPr>
          <p:nvPr>
            <p:ph type="dt" sz="half" idx="10"/>
          </p:nvPr>
        </p:nvSpPr>
        <p:spPr/>
        <p:txBody>
          <a:bodyPr/>
          <a:lstStyle/>
          <a:p>
            <a:fld id="{A2399371-2ACC-424B-B3E6-E9DC907AEE9F}" type="datetimeFigureOut">
              <a:rPr lang="en-US" smtClean="0"/>
              <a:t>1/5/26</a:t>
            </a:fld>
            <a:endParaRPr lang="en-US"/>
          </a:p>
        </p:txBody>
      </p:sp>
      <p:sp>
        <p:nvSpPr>
          <p:cNvPr id="6" name="Footer Placeholder 5">
            <a:extLst>
              <a:ext uri="{FF2B5EF4-FFF2-40B4-BE49-F238E27FC236}">
                <a16:creationId xmlns:a16="http://schemas.microsoft.com/office/drawing/2014/main" id="{01C3EF18-ED04-5544-CDA0-74F59566C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7AF291-69BB-4E0F-849F-5DA5B200B225}"/>
              </a:ext>
            </a:extLst>
          </p:cNvPr>
          <p:cNvSpPr>
            <a:spLocks noGrp="1"/>
          </p:cNvSpPr>
          <p:nvPr>
            <p:ph type="sldNum" sz="quarter" idx="12"/>
          </p:nvPr>
        </p:nvSpPr>
        <p:spPr/>
        <p:txBody>
          <a:bodyPr/>
          <a:lstStyle/>
          <a:p>
            <a:fld id="{F646BD06-F09A-2243-94F8-20B2C3377BA7}" type="slidenum">
              <a:rPr lang="en-US" smtClean="0"/>
              <a:t>‹#›</a:t>
            </a:fld>
            <a:endParaRPr lang="en-US"/>
          </a:p>
        </p:txBody>
      </p:sp>
    </p:spTree>
    <p:extLst>
      <p:ext uri="{BB962C8B-B14F-4D97-AF65-F5344CB8AC3E}">
        <p14:creationId xmlns:p14="http://schemas.microsoft.com/office/powerpoint/2010/main" val="740519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EC26A-C639-9B14-87C9-FEFC87569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6933B14-692F-BA05-5238-2C9482F6F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00F86B-2A56-F4B1-AB2E-2067803E4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399371-2ACC-424B-B3E6-E9DC907AEE9F}" type="datetimeFigureOut">
              <a:rPr lang="en-US" smtClean="0"/>
              <a:t>1/5/26</a:t>
            </a:fld>
            <a:endParaRPr lang="en-US"/>
          </a:p>
        </p:txBody>
      </p:sp>
      <p:sp>
        <p:nvSpPr>
          <p:cNvPr id="5" name="Footer Placeholder 4">
            <a:extLst>
              <a:ext uri="{FF2B5EF4-FFF2-40B4-BE49-F238E27FC236}">
                <a16:creationId xmlns:a16="http://schemas.microsoft.com/office/drawing/2014/main" id="{6D9C59C4-545F-7171-7FB0-871519697C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D22F3A1-692C-27E3-3426-98DC233148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46BD06-F09A-2243-94F8-20B2C3377BA7}" type="slidenum">
              <a:rPr lang="en-US" smtClean="0"/>
              <a:t>‹#›</a:t>
            </a:fld>
            <a:endParaRPr lang="en-US"/>
          </a:p>
        </p:txBody>
      </p:sp>
    </p:spTree>
    <p:extLst>
      <p:ext uri="{BB962C8B-B14F-4D97-AF65-F5344CB8AC3E}">
        <p14:creationId xmlns:p14="http://schemas.microsoft.com/office/powerpoint/2010/main" val="4142419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jmc.stanford.edu/articles/whatisai/whatisai.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List_of_animals_by_number_of_neurons" TargetMode="External"/><Relationship Id="rId2" Type="http://schemas.openxmlformats.org/officeDocument/2006/relationships/hyperlink" Target="https://ourworldindata.org/grapher/transistors-per-microprocessor" TargetMode="Externa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github.com/Median-Group/number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lesswrong.com/posts/asqDCb9XzXnLjSfgL/trends-in-training-dataset-sizes" TargetMode="External"/><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7.xml"/><Relationship Id="rId1" Type="http://schemas.openxmlformats.org/officeDocument/2006/relationships/video" Target="https://www.youtube.com/embed/7ARBJQn6QkM?feature=oembed"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edical icons and symbols on a blue background&#10;&#10;AI-generated content may be incorrect.">
            <a:extLst>
              <a:ext uri="{FF2B5EF4-FFF2-40B4-BE49-F238E27FC236}">
                <a16:creationId xmlns:a16="http://schemas.microsoft.com/office/drawing/2014/main" id="{EADB72FE-9D2F-FB97-A770-CA86E1FEC9C2}"/>
              </a:ext>
            </a:extLst>
          </p:cNvPr>
          <p:cNvPicPr>
            <a:picLocks noChangeAspect="1"/>
          </p:cNvPicPr>
          <p:nvPr/>
        </p:nvPicPr>
        <p:blipFill>
          <a:blip r:embed="rId3">
            <a:alphaModFix amt="50000"/>
          </a:blip>
          <a:srcRect t="11900" b="31850"/>
          <a:stretch/>
        </p:blipFill>
        <p:spPr>
          <a:xfrm>
            <a:off x="7577" y="7558"/>
            <a:ext cx="12191980" cy="6857999"/>
          </a:xfrm>
          <a:prstGeom prst="rect">
            <a:avLst/>
          </a:prstGeom>
        </p:spPr>
      </p:pic>
      <p:sp>
        <p:nvSpPr>
          <p:cNvPr id="2" name="Title 1">
            <a:extLst>
              <a:ext uri="{FF2B5EF4-FFF2-40B4-BE49-F238E27FC236}">
                <a16:creationId xmlns:a16="http://schemas.microsoft.com/office/drawing/2014/main" id="{1856FFA1-E229-89E7-712D-C5202C16E4E4}"/>
              </a:ext>
            </a:extLst>
          </p:cNvPr>
          <p:cNvSpPr>
            <a:spLocks noGrp="1"/>
          </p:cNvSpPr>
          <p:nvPr>
            <p:ph type="ctrTitle"/>
          </p:nvPr>
        </p:nvSpPr>
        <p:spPr>
          <a:xfrm>
            <a:off x="965200" y="-344288"/>
            <a:ext cx="9702800" cy="2312344"/>
          </a:xfrm>
        </p:spPr>
        <p:txBody>
          <a:bodyPr>
            <a:normAutofit/>
          </a:bodyPr>
          <a:lstStyle/>
          <a:p>
            <a:r>
              <a:rPr lang="en-US" dirty="0">
                <a:solidFill>
                  <a:srgbClr val="FFFFFF"/>
                </a:solidFill>
              </a:rPr>
              <a:t>Python for Artificial Intelligence</a:t>
            </a:r>
          </a:p>
        </p:txBody>
      </p:sp>
      <p:sp>
        <p:nvSpPr>
          <p:cNvPr id="3" name="Subtitle 2">
            <a:extLst>
              <a:ext uri="{FF2B5EF4-FFF2-40B4-BE49-F238E27FC236}">
                <a16:creationId xmlns:a16="http://schemas.microsoft.com/office/drawing/2014/main" id="{5445A02E-C827-9CC2-CAF9-CBF2E5340F6A}"/>
              </a:ext>
            </a:extLst>
          </p:cNvPr>
          <p:cNvSpPr>
            <a:spLocks noGrp="1"/>
          </p:cNvSpPr>
          <p:nvPr>
            <p:ph type="subTitle" idx="1"/>
          </p:nvPr>
        </p:nvSpPr>
        <p:spPr>
          <a:xfrm>
            <a:off x="1074367" y="2349895"/>
            <a:ext cx="9144000" cy="743900"/>
          </a:xfrm>
        </p:spPr>
        <p:txBody>
          <a:bodyPr>
            <a:normAutofit/>
          </a:bodyPr>
          <a:lstStyle/>
          <a:p>
            <a:r>
              <a:rPr lang="en-GB" sz="4000" dirty="0">
                <a:solidFill>
                  <a:srgbClr val="FFFFFF"/>
                </a:solidFill>
                <a:latin typeface="+mj-lt"/>
              </a:rPr>
              <a:t>EDAM consortium</a:t>
            </a:r>
            <a:endParaRPr lang="en-US" sz="4000" dirty="0">
              <a:solidFill>
                <a:srgbClr val="FFFFFF"/>
              </a:solidFill>
              <a:latin typeface="+mj-lt"/>
            </a:endParaRPr>
          </a:p>
        </p:txBody>
      </p:sp>
      <p:sp>
        <p:nvSpPr>
          <p:cNvPr id="5" name="Subtitle 2">
            <a:extLst>
              <a:ext uri="{FF2B5EF4-FFF2-40B4-BE49-F238E27FC236}">
                <a16:creationId xmlns:a16="http://schemas.microsoft.com/office/drawing/2014/main" id="{D563DFF2-C778-6110-8564-9B8E04D935E4}"/>
              </a:ext>
            </a:extLst>
          </p:cNvPr>
          <p:cNvSpPr txBox="1">
            <a:spLocks/>
          </p:cNvSpPr>
          <p:nvPr/>
        </p:nvSpPr>
        <p:spPr>
          <a:xfrm>
            <a:off x="1074367" y="3333656"/>
            <a:ext cx="9144000" cy="7439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FFFFFF"/>
                </a:solidFill>
                <a:latin typeface="+mj-lt"/>
              </a:rPr>
              <a:t>14 January 2026, Ethiopia, Addis Ababa</a:t>
            </a:r>
          </a:p>
        </p:txBody>
      </p:sp>
      <p:sp>
        <p:nvSpPr>
          <p:cNvPr id="4" name="Subtitle 2">
            <a:extLst>
              <a:ext uri="{FF2B5EF4-FFF2-40B4-BE49-F238E27FC236}">
                <a16:creationId xmlns:a16="http://schemas.microsoft.com/office/drawing/2014/main" id="{8FB90873-B542-1F0D-C421-4B4DADA90FD4}"/>
              </a:ext>
            </a:extLst>
          </p:cNvPr>
          <p:cNvSpPr txBox="1">
            <a:spLocks/>
          </p:cNvSpPr>
          <p:nvPr/>
        </p:nvSpPr>
        <p:spPr>
          <a:xfrm>
            <a:off x="1074367" y="5061318"/>
            <a:ext cx="9144000" cy="7439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rgbClr val="FFFFFF"/>
                </a:solidFill>
                <a:latin typeface="+mj-lt"/>
              </a:rPr>
              <a:t>Authors: Tristan Naidoo, Elizaveta Semenova</a:t>
            </a:r>
          </a:p>
          <a:p>
            <a:r>
              <a:rPr lang="en-US" sz="2000" dirty="0">
                <a:solidFill>
                  <a:srgbClr val="FFFFFF"/>
                </a:solidFill>
                <a:latin typeface="+mj-lt"/>
              </a:rPr>
              <a:t>Facilitator: Tristan Naidoo</a:t>
            </a:r>
          </a:p>
        </p:txBody>
      </p:sp>
    </p:spTree>
    <p:extLst>
      <p:ext uri="{BB962C8B-B14F-4D97-AF65-F5344CB8AC3E}">
        <p14:creationId xmlns:p14="http://schemas.microsoft.com/office/powerpoint/2010/main" val="1337402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700"/>
                                        <p:tgtEl>
                                          <p:spTgt spid="5">
                                            <p:txEl>
                                              <p:pRg st="0" end="0"/>
                                            </p:txEl>
                                          </p:spTgt>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7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1500"/>
                                  </p:stCondLst>
                                  <p:iterate>
                                    <p:tmPct val="10000"/>
                                  </p:iterate>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7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9B190-F153-7348-D962-8CA8446AF1F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BC741E3-375A-53DE-4DB5-89B205B963D9}"/>
              </a:ext>
            </a:extLst>
          </p:cNvPr>
          <p:cNvPicPr>
            <a:picLocks noChangeAspect="1"/>
          </p:cNvPicPr>
          <p:nvPr/>
        </p:nvPicPr>
        <p:blipFill>
          <a:blip r:embed="rId2"/>
          <a:stretch>
            <a:fillRect/>
          </a:stretch>
        </p:blipFill>
        <p:spPr>
          <a:xfrm>
            <a:off x="0" y="-152124"/>
            <a:ext cx="12279086" cy="7213406"/>
          </a:xfrm>
          <a:prstGeom prst="rect">
            <a:avLst/>
          </a:prstGeom>
        </p:spPr>
      </p:pic>
      <p:sp>
        <p:nvSpPr>
          <p:cNvPr id="6" name="object 6">
            <a:extLst>
              <a:ext uri="{FF2B5EF4-FFF2-40B4-BE49-F238E27FC236}">
                <a16:creationId xmlns:a16="http://schemas.microsoft.com/office/drawing/2014/main" id="{587F42C7-DEE5-4175-FEAA-58C0A4D07AA7}"/>
              </a:ext>
            </a:extLst>
          </p:cNvPr>
          <p:cNvSpPr txBox="1"/>
          <p:nvPr/>
        </p:nvSpPr>
        <p:spPr>
          <a:xfrm>
            <a:off x="42998" y="6691350"/>
            <a:ext cx="5603960" cy="135935"/>
          </a:xfrm>
          <a:prstGeom prst="rect">
            <a:avLst/>
          </a:prstGeom>
        </p:spPr>
        <p:txBody>
          <a:bodyPr vert="horz" wrap="square" lIns="0" tIns="12700" rIns="0" bIns="0" rtlCol="0">
            <a:spAutoFit/>
          </a:bodyPr>
          <a:lstStyle/>
          <a:p>
            <a:pPr marL="12700" marR="5080" indent="2540">
              <a:lnSpc>
                <a:spcPct val="100000"/>
              </a:lnSpc>
            </a:pPr>
            <a:r>
              <a:rPr lang="en-GB" sz="800" dirty="0">
                <a:solidFill>
                  <a:schemeClr val="bg2"/>
                </a:solidFill>
                <a:latin typeface="Arial MT"/>
                <a:cs typeface="Arial MT"/>
              </a:rPr>
              <a:t>https://</a:t>
            </a:r>
            <a:r>
              <a:rPr lang="en-GB" sz="800" dirty="0" err="1">
                <a:solidFill>
                  <a:schemeClr val="bg2"/>
                </a:solidFill>
                <a:latin typeface="Arial MT"/>
                <a:cs typeface="Arial MT"/>
              </a:rPr>
              <a:t>www.antiersolutions.com</a:t>
            </a:r>
            <a:r>
              <a:rPr lang="en-GB" sz="800" dirty="0">
                <a:solidFill>
                  <a:schemeClr val="bg2"/>
                </a:solidFill>
                <a:latin typeface="Arial MT"/>
                <a:cs typeface="Arial MT"/>
              </a:rPr>
              <a:t>/demystifying-the-prominent-role-of-generative-ai-in-drug-discovery-process/</a:t>
            </a:r>
            <a:endParaRPr sz="800" dirty="0">
              <a:solidFill>
                <a:schemeClr val="bg2"/>
              </a:solidFill>
              <a:latin typeface="Arial MT"/>
              <a:cs typeface="Arial MT"/>
            </a:endParaRPr>
          </a:p>
        </p:txBody>
      </p:sp>
    </p:spTree>
    <p:extLst>
      <p:ext uri="{BB962C8B-B14F-4D97-AF65-F5344CB8AC3E}">
        <p14:creationId xmlns:p14="http://schemas.microsoft.com/office/powerpoint/2010/main" val="389284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FACD5-CA7D-69D6-6C54-3E1A36165B7F}"/>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C2799BF2-C004-9C66-7C41-F04D3AE61B53}"/>
              </a:ext>
            </a:extLst>
          </p:cNvPr>
          <p:cNvSpPr txBox="1"/>
          <p:nvPr/>
        </p:nvSpPr>
        <p:spPr>
          <a:xfrm>
            <a:off x="42998" y="6691350"/>
            <a:ext cx="5603960" cy="135935"/>
          </a:xfrm>
          <a:prstGeom prst="rect">
            <a:avLst/>
          </a:prstGeom>
        </p:spPr>
        <p:txBody>
          <a:bodyPr vert="horz" wrap="square" lIns="0" tIns="12700" rIns="0" bIns="0" rtlCol="0">
            <a:spAutoFit/>
          </a:bodyPr>
          <a:lstStyle/>
          <a:p>
            <a:pPr marL="12700" marR="5080" indent="2540">
              <a:lnSpc>
                <a:spcPct val="100000"/>
              </a:lnSpc>
            </a:pPr>
            <a:r>
              <a:rPr lang="en-GB" sz="800" dirty="0">
                <a:solidFill>
                  <a:schemeClr val="bg2"/>
                </a:solidFill>
                <a:latin typeface="Arial MT"/>
                <a:cs typeface="Arial MT"/>
              </a:rPr>
              <a:t>https://</a:t>
            </a:r>
            <a:r>
              <a:rPr lang="en-GB" sz="800" dirty="0" err="1">
                <a:solidFill>
                  <a:schemeClr val="bg2"/>
                </a:solidFill>
                <a:latin typeface="Arial MT"/>
                <a:cs typeface="Arial MT"/>
              </a:rPr>
              <a:t>www.imperial.ac.uk</a:t>
            </a:r>
            <a:r>
              <a:rPr lang="en-GB" sz="800" dirty="0">
                <a:solidFill>
                  <a:schemeClr val="bg2"/>
                </a:solidFill>
                <a:latin typeface="Arial MT"/>
                <a:cs typeface="Arial MT"/>
              </a:rPr>
              <a:t>/news/259693/ai-could-improve-success-</a:t>
            </a:r>
            <a:r>
              <a:rPr lang="en-GB" sz="800" dirty="0" err="1">
                <a:solidFill>
                  <a:schemeClr val="bg2"/>
                </a:solidFill>
                <a:latin typeface="Arial MT"/>
                <a:cs typeface="Arial MT"/>
              </a:rPr>
              <a:t>ivf</a:t>
            </a:r>
            <a:r>
              <a:rPr lang="en-GB" sz="800" dirty="0">
                <a:solidFill>
                  <a:schemeClr val="bg2"/>
                </a:solidFill>
                <a:latin typeface="Arial MT"/>
                <a:cs typeface="Arial MT"/>
              </a:rPr>
              <a:t>-treatment/</a:t>
            </a:r>
            <a:endParaRPr sz="800" dirty="0">
              <a:solidFill>
                <a:schemeClr val="bg2"/>
              </a:solidFill>
              <a:latin typeface="Arial MT"/>
              <a:cs typeface="Arial MT"/>
            </a:endParaRPr>
          </a:p>
        </p:txBody>
      </p:sp>
      <p:pic>
        <p:nvPicPr>
          <p:cNvPr id="3" name="Picture 2">
            <a:extLst>
              <a:ext uri="{FF2B5EF4-FFF2-40B4-BE49-F238E27FC236}">
                <a16:creationId xmlns:a16="http://schemas.microsoft.com/office/drawing/2014/main" id="{D4AD0256-F962-35DC-9C93-6167CD564929}"/>
              </a:ext>
            </a:extLst>
          </p:cNvPr>
          <p:cNvPicPr>
            <a:picLocks noChangeAspect="1"/>
          </p:cNvPicPr>
          <p:nvPr/>
        </p:nvPicPr>
        <p:blipFill>
          <a:blip r:embed="rId2"/>
          <a:stretch>
            <a:fillRect/>
          </a:stretch>
        </p:blipFill>
        <p:spPr>
          <a:xfrm>
            <a:off x="2734142" y="191089"/>
            <a:ext cx="7748470" cy="6106846"/>
          </a:xfrm>
          <a:prstGeom prst="rect">
            <a:avLst/>
          </a:prstGeom>
        </p:spPr>
      </p:pic>
      <p:pic>
        <p:nvPicPr>
          <p:cNvPr id="4" name="Picture 3">
            <a:extLst>
              <a:ext uri="{FF2B5EF4-FFF2-40B4-BE49-F238E27FC236}">
                <a16:creationId xmlns:a16="http://schemas.microsoft.com/office/drawing/2014/main" id="{0FDDF407-1CED-B51E-5438-F574E8F85A21}"/>
              </a:ext>
            </a:extLst>
          </p:cNvPr>
          <p:cNvPicPr>
            <a:picLocks noChangeAspect="1"/>
          </p:cNvPicPr>
          <p:nvPr/>
        </p:nvPicPr>
        <p:blipFill>
          <a:blip r:embed="rId3"/>
          <a:stretch>
            <a:fillRect/>
          </a:stretch>
        </p:blipFill>
        <p:spPr>
          <a:xfrm>
            <a:off x="8075461" y="1272673"/>
            <a:ext cx="2167007" cy="5217486"/>
          </a:xfrm>
          <a:prstGeom prst="rect">
            <a:avLst/>
          </a:prstGeom>
        </p:spPr>
      </p:pic>
    </p:spTree>
    <p:extLst>
      <p:ext uri="{BB962C8B-B14F-4D97-AF65-F5344CB8AC3E}">
        <p14:creationId xmlns:p14="http://schemas.microsoft.com/office/powerpoint/2010/main" val="8006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E3476FC-2E8E-6A1C-1C51-EC797B160F7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edical icons and symbols on a blue background&#10;&#10;AI-generated content may be incorrect.">
            <a:extLst>
              <a:ext uri="{FF2B5EF4-FFF2-40B4-BE49-F238E27FC236}">
                <a16:creationId xmlns:a16="http://schemas.microsoft.com/office/drawing/2014/main" id="{754C0A54-32A6-70AF-AA73-E54E66EDC5D9}"/>
              </a:ext>
            </a:extLst>
          </p:cNvPr>
          <p:cNvPicPr>
            <a:picLocks noChangeAspect="1"/>
          </p:cNvPicPr>
          <p:nvPr/>
        </p:nvPicPr>
        <p:blipFill>
          <a:blip r:embed="rId2">
            <a:alphaModFix amt="50000"/>
          </a:blip>
          <a:srcRect t="11900" b="31850"/>
          <a:stretch/>
        </p:blipFill>
        <p:spPr>
          <a:xfrm>
            <a:off x="20" y="1"/>
            <a:ext cx="12191980" cy="6857999"/>
          </a:xfrm>
          <a:prstGeom prst="rect">
            <a:avLst/>
          </a:prstGeom>
        </p:spPr>
      </p:pic>
      <p:sp>
        <p:nvSpPr>
          <p:cNvPr id="2" name="Title 1">
            <a:extLst>
              <a:ext uri="{FF2B5EF4-FFF2-40B4-BE49-F238E27FC236}">
                <a16:creationId xmlns:a16="http://schemas.microsoft.com/office/drawing/2014/main" id="{60C503C9-0B3D-4854-BD7F-314AA69058F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What is AI?</a:t>
            </a:r>
          </a:p>
        </p:txBody>
      </p:sp>
    </p:spTree>
    <p:extLst>
      <p:ext uri="{BB962C8B-B14F-4D97-AF65-F5344CB8AC3E}">
        <p14:creationId xmlns:p14="http://schemas.microsoft.com/office/powerpoint/2010/main" val="41704288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3670-710B-DC24-FF92-3D4A595C00D9}"/>
              </a:ext>
            </a:extLst>
          </p:cNvPr>
          <p:cNvSpPr>
            <a:spLocks noGrp="1"/>
          </p:cNvSpPr>
          <p:nvPr>
            <p:ph type="title"/>
          </p:nvPr>
        </p:nvSpPr>
        <p:spPr/>
        <p:txBody>
          <a:bodyPr>
            <a:normAutofit/>
          </a:bodyPr>
          <a:lstStyle/>
          <a:p>
            <a:r>
              <a:rPr lang="en-US" sz="4000" dirty="0"/>
              <a:t>What is Artificial Intelligence (AI)?</a:t>
            </a:r>
            <a:br>
              <a:rPr lang="en-US" sz="4000" dirty="0"/>
            </a:br>
            <a:endParaRPr lang="en-US" sz="4000" dirty="0"/>
          </a:p>
        </p:txBody>
      </p:sp>
      <p:sp>
        <p:nvSpPr>
          <p:cNvPr id="5" name="object 4">
            <a:extLst>
              <a:ext uri="{FF2B5EF4-FFF2-40B4-BE49-F238E27FC236}">
                <a16:creationId xmlns:a16="http://schemas.microsoft.com/office/drawing/2014/main" id="{BA58E8C2-F9B9-B680-FC2D-0385A287111C}"/>
              </a:ext>
            </a:extLst>
          </p:cNvPr>
          <p:cNvSpPr txBox="1"/>
          <p:nvPr/>
        </p:nvSpPr>
        <p:spPr>
          <a:xfrm>
            <a:off x="838200" y="2163401"/>
            <a:ext cx="5032022" cy="2047355"/>
          </a:xfrm>
          <a:prstGeom prst="rect">
            <a:avLst/>
          </a:prstGeom>
        </p:spPr>
        <p:txBody>
          <a:bodyPr vert="horz" wrap="square" lIns="0" tIns="76835" rIns="0" bIns="0" rtlCol="0">
            <a:spAutoFit/>
          </a:bodyPr>
          <a:lstStyle/>
          <a:p>
            <a:r>
              <a:rPr lang="en-GB" sz="1600" b="1" i="1" dirty="0"/>
              <a:t>Artificial Intelligence (AI) </a:t>
            </a:r>
            <a:r>
              <a:rPr lang="en-GB" sz="1600" i="1" dirty="0"/>
              <a:t>is the science and engineering of making intelligent machines, especially intelligent computer programs. It is related to the similar task of using computers to understand human intelligence, but AI does not have to confine itself to methods that are biologically observable.</a:t>
            </a:r>
          </a:p>
          <a:p>
            <a:br>
              <a:rPr lang="en-GB" sz="1600" dirty="0"/>
            </a:br>
            <a:r>
              <a:rPr lang="en-GB" sz="1600" dirty="0"/>
              <a:t>— </a:t>
            </a:r>
            <a:r>
              <a:rPr lang="en-GB" sz="1600" b="1" dirty="0"/>
              <a:t>John McCarthy</a:t>
            </a:r>
            <a:r>
              <a:rPr lang="en-GB" sz="1600" dirty="0"/>
              <a:t>, </a:t>
            </a:r>
            <a:r>
              <a:rPr lang="en-GB" sz="1600" i="1" dirty="0"/>
              <a:t>Father of AI</a:t>
            </a:r>
            <a:r>
              <a:rPr lang="en-GB" sz="1600" dirty="0"/>
              <a:t> (</a:t>
            </a:r>
            <a:r>
              <a:rPr lang="en-GB" sz="1600" dirty="0">
                <a:hlinkClick r:id="rId2"/>
              </a:rPr>
              <a:t>Stanford University, 2007</a:t>
            </a:r>
            <a:r>
              <a:rPr lang="en-GB" sz="1600" dirty="0"/>
              <a:t>)</a:t>
            </a:r>
          </a:p>
        </p:txBody>
      </p:sp>
      <p:pic>
        <p:nvPicPr>
          <p:cNvPr id="6" name="object 5">
            <a:extLst>
              <a:ext uri="{FF2B5EF4-FFF2-40B4-BE49-F238E27FC236}">
                <a16:creationId xmlns:a16="http://schemas.microsoft.com/office/drawing/2014/main" id="{55635841-6E27-CC58-25AB-D19F6DEB4046}"/>
              </a:ext>
            </a:extLst>
          </p:cNvPr>
          <p:cNvPicPr/>
          <p:nvPr/>
        </p:nvPicPr>
        <p:blipFill>
          <a:blip r:embed="rId3" cstate="print"/>
          <a:stretch>
            <a:fillRect/>
          </a:stretch>
        </p:blipFill>
        <p:spPr>
          <a:xfrm>
            <a:off x="6798818" y="1690688"/>
            <a:ext cx="4191889" cy="3115734"/>
          </a:xfrm>
          <a:prstGeom prst="rect">
            <a:avLst/>
          </a:prstGeom>
        </p:spPr>
      </p:pic>
      <p:sp>
        <p:nvSpPr>
          <p:cNvPr id="7" name="object 6">
            <a:extLst>
              <a:ext uri="{FF2B5EF4-FFF2-40B4-BE49-F238E27FC236}">
                <a16:creationId xmlns:a16="http://schemas.microsoft.com/office/drawing/2014/main" id="{E914348A-881C-198B-B206-80751632A25F}"/>
              </a:ext>
            </a:extLst>
          </p:cNvPr>
          <p:cNvSpPr txBox="1"/>
          <p:nvPr/>
        </p:nvSpPr>
        <p:spPr>
          <a:xfrm>
            <a:off x="6926707" y="4950214"/>
            <a:ext cx="4064000" cy="756920"/>
          </a:xfrm>
          <a:prstGeom prst="rect">
            <a:avLst/>
          </a:prstGeom>
        </p:spPr>
        <p:txBody>
          <a:bodyPr vert="horz" wrap="square" lIns="0" tIns="12700" rIns="0" bIns="0" rtlCol="0">
            <a:spAutoFit/>
          </a:bodyPr>
          <a:lstStyle/>
          <a:p>
            <a:pPr marL="67310" marR="60960" algn="ctr">
              <a:lnSpc>
                <a:spcPct val="100000"/>
              </a:lnSpc>
              <a:spcBef>
                <a:spcPts val="100"/>
              </a:spcBef>
            </a:pPr>
            <a:r>
              <a:rPr sz="1200" b="1" dirty="0">
                <a:solidFill>
                  <a:srgbClr val="666666"/>
                </a:solidFill>
                <a:latin typeface="Arial"/>
                <a:cs typeface="Arial"/>
              </a:rPr>
              <a:t>AI</a:t>
            </a:r>
            <a:r>
              <a:rPr sz="1200" b="1" spc="5" dirty="0">
                <a:solidFill>
                  <a:srgbClr val="666666"/>
                </a:solidFill>
                <a:latin typeface="Arial"/>
                <a:cs typeface="Arial"/>
              </a:rPr>
              <a:t> </a:t>
            </a:r>
            <a:r>
              <a:rPr sz="1200" b="1" dirty="0">
                <a:solidFill>
                  <a:srgbClr val="666666"/>
                </a:solidFill>
                <a:latin typeface="Arial"/>
                <a:cs typeface="Arial"/>
              </a:rPr>
              <a:t>in</a:t>
            </a:r>
            <a:r>
              <a:rPr sz="1200" b="1" spc="-10" dirty="0">
                <a:solidFill>
                  <a:srgbClr val="666666"/>
                </a:solidFill>
                <a:latin typeface="Arial"/>
                <a:cs typeface="Arial"/>
              </a:rPr>
              <a:t> </a:t>
            </a:r>
            <a:r>
              <a:rPr sz="1200" b="1" dirty="0">
                <a:solidFill>
                  <a:srgbClr val="666666"/>
                </a:solidFill>
                <a:latin typeface="Arial"/>
                <a:cs typeface="Arial"/>
              </a:rPr>
              <a:t>action</a:t>
            </a:r>
            <a:r>
              <a:rPr sz="1200" b="1" spc="-30" dirty="0">
                <a:solidFill>
                  <a:srgbClr val="666666"/>
                </a:solidFill>
                <a:latin typeface="Arial"/>
                <a:cs typeface="Arial"/>
              </a:rPr>
              <a:t> </a:t>
            </a:r>
            <a:r>
              <a:rPr sz="1200" b="1" dirty="0">
                <a:solidFill>
                  <a:srgbClr val="666666"/>
                </a:solidFill>
                <a:latin typeface="Arial"/>
                <a:cs typeface="Arial"/>
              </a:rPr>
              <a:t>-</a:t>
            </a:r>
            <a:r>
              <a:rPr sz="1200" b="1" spc="-25" dirty="0">
                <a:solidFill>
                  <a:srgbClr val="666666"/>
                </a:solidFill>
                <a:latin typeface="Arial"/>
                <a:cs typeface="Arial"/>
              </a:rPr>
              <a:t> </a:t>
            </a:r>
            <a:r>
              <a:rPr sz="1200" b="1" dirty="0">
                <a:solidFill>
                  <a:srgbClr val="666666"/>
                </a:solidFill>
                <a:latin typeface="Arial"/>
                <a:cs typeface="Arial"/>
              </a:rPr>
              <a:t>Teaching</a:t>
            </a:r>
            <a:r>
              <a:rPr sz="1200" b="1" spc="-25" dirty="0">
                <a:solidFill>
                  <a:srgbClr val="666666"/>
                </a:solidFill>
                <a:latin typeface="Arial"/>
                <a:cs typeface="Arial"/>
              </a:rPr>
              <a:t> </a:t>
            </a:r>
            <a:r>
              <a:rPr sz="1200" b="1" dirty="0">
                <a:solidFill>
                  <a:srgbClr val="666666"/>
                </a:solidFill>
                <a:latin typeface="Arial"/>
                <a:cs typeface="Arial"/>
              </a:rPr>
              <a:t>machines</a:t>
            </a:r>
            <a:r>
              <a:rPr sz="1200" b="1" spc="-50" dirty="0">
                <a:solidFill>
                  <a:srgbClr val="666666"/>
                </a:solidFill>
                <a:latin typeface="Arial"/>
                <a:cs typeface="Arial"/>
              </a:rPr>
              <a:t> </a:t>
            </a:r>
            <a:r>
              <a:rPr sz="1200" b="1" dirty="0">
                <a:solidFill>
                  <a:srgbClr val="666666"/>
                </a:solidFill>
                <a:latin typeface="Arial"/>
                <a:cs typeface="Arial"/>
              </a:rPr>
              <a:t>to</a:t>
            </a:r>
            <a:r>
              <a:rPr sz="1200" b="1" spc="-20" dirty="0">
                <a:solidFill>
                  <a:srgbClr val="666666"/>
                </a:solidFill>
                <a:latin typeface="Arial"/>
                <a:cs typeface="Arial"/>
              </a:rPr>
              <a:t> </a:t>
            </a:r>
            <a:r>
              <a:rPr sz="1200" b="1" dirty="0">
                <a:solidFill>
                  <a:srgbClr val="666666"/>
                </a:solidFill>
                <a:latin typeface="Arial"/>
                <a:cs typeface="Arial"/>
              </a:rPr>
              <a:t>think</a:t>
            </a:r>
            <a:r>
              <a:rPr sz="1200" b="1" spc="-10" dirty="0">
                <a:solidFill>
                  <a:srgbClr val="666666"/>
                </a:solidFill>
                <a:latin typeface="Arial"/>
                <a:cs typeface="Arial"/>
              </a:rPr>
              <a:t> </a:t>
            </a:r>
            <a:r>
              <a:rPr sz="1200" b="1" dirty="0">
                <a:solidFill>
                  <a:srgbClr val="666666"/>
                </a:solidFill>
                <a:latin typeface="Arial"/>
                <a:cs typeface="Arial"/>
              </a:rPr>
              <a:t>and</a:t>
            </a:r>
            <a:r>
              <a:rPr sz="1200" b="1" spc="-25" dirty="0">
                <a:solidFill>
                  <a:srgbClr val="666666"/>
                </a:solidFill>
                <a:latin typeface="Arial"/>
                <a:cs typeface="Arial"/>
              </a:rPr>
              <a:t> </a:t>
            </a:r>
            <a:r>
              <a:rPr sz="1200" b="1" dirty="0">
                <a:solidFill>
                  <a:srgbClr val="666666"/>
                </a:solidFill>
                <a:latin typeface="Arial"/>
                <a:cs typeface="Arial"/>
              </a:rPr>
              <a:t>play</a:t>
            </a:r>
            <a:r>
              <a:rPr sz="1200" b="1" spc="-35" dirty="0">
                <a:solidFill>
                  <a:srgbClr val="666666"/>
                </a:solidFill>
                <a:latin typeface="Arial"/>
                <a:cs typeface="Arial"/>
              </a:rPr>
              <a:t> </a:t>
            </a:r>
            <a:r>
              <a:rPr sz="1200" b="1" spc="-20" dirty="0">
                <a:solidFill>
                  <a:srgbClr val="666666"/>
                </a:solidFill>
                <a:latin typeface="Arial"/>
                <a:cs typeface="Arial"/>
              </a:rPr>
              <a:t>like </a:t>
            </a:r>
            <a:r>
              <a:rPr sz="1200" b="1" spc="-10" dirty="0">
                <a:solidFill>
                  <a:srgbClr val="666666"/>
                </a:solidFill>
                <a:latin typeface="Arial"/>
                <a:cs typeface="Arial"/>
              </a:rPr>
              <a:t>humans</a:t>
            </a:r>
            <a:endParaRPr sz="1200" dirty="0">
              <a:latin typeface="Arial"/>
              <a:cs typeface="Arial"/>
            </a:endParaRPr>
          </a:p>
          <a:p>
            <a:pPr marL="12700" marR="5080" indent="2540" algn="ctr">
              <a:lnSpc>
                <a:spcPct val="100000"/>
              </a:lnSpc>
            </a:pPr>
            <a:r>
              <a:rPr sz="1200" dirty="0">
                <a:solidFill>
                  <a:srgbClr val="7E7E7E"/>
                </a:solidFill>
                <a:latin typeface="Arial MT"/>
                <a:cs typeface="Arial MT"/>
              </a:rPr>
              <a:t>Source:</a:t>
            </a:r>
            <a:r>
              <a:rPr sz="1200" spc="-30" dirty="0">
                <a:solidFill>
                  <a:srgbClr val="7E7E7E"/>
                </a:solidFill>
                <a:latin typeface="Arial MT"/>
                <a:cs typeface="Arial MT"/>
              </a:rPr>
              <a:t> </a:t>
            </a:r>
            <a:r>
              <a:rPr sz="1200" spc="-10" dirty="0">
                <a:solidFill>
                  <a:srgbClr val="7E7E7E"/>
                </a:solidFill>
                <a:latin typeface="Arial MT"/>
                <a:cs typeface="Arial MT"/>
              </a:rPr>
              <a:t>https://stablediffusionweb.com/image/27314693- robot-vs-human-chess-matchRobot</a:t>
            </a:r>
            <a:r>
              <a:rPr sz="1200" spc="10" dirty="0">
                <a:solidFill>
                  <a:srgbClr val="7E7E7E"/>
                </a:solidFill>
                <a:latin typeface="Arial MT"/>
                <a:cs typeface="Arial MT"/>
              </a:rPr>
              <a:t> </a:t>
            </a:r>
            <a:r>
              <a:rPr sz="1200" dirty="0">
                <a:solidFill>
                  <a:srgbClr val="7E7E7E"/>
                </a:solidFill>
                <a:latin typeface="Arial MT"/>
                <a:cs typeface="Arial MT"/>
              </a:rPr>
              <a:t>vs</a:t>
            </a:r>
            <a:r>
              <a:rPr sz="1200" spc="50" dirty="0">
                <a:solidFill>
                  <a:srgbClr val="7E7E7E"/>
                </a:solidFill>
                <a:latin typeface="Arial MT"/>
                <a:cs typeface="Arial MT"/>
              </a:rPr>
              <a:t> </a:t>
            </a:r>
            <a:r>
              <a:rPr sz="1200" dirty="0">
                <a:solidFill>
                  <a:srgbClr val="7E7E7E"/>
                </a:solidFill>
                <a:latin typeface="Arial MT"/>
                <a:cs typeface="Arial MT"/>
              </a:rPr>
              <a:t>Human Chess</a:t>
            </a:r>
            <a:r>
              <a:rPr sz="1200" spc="10" dirty="0">
                <a:solidFill>
                  <a:srgbClr val="7E7E7E"/>
                </a:solidFill>
                <a:latin typeface="Arial MT"/>
                <a:cs typeface="Arial MT"/>
              </a:rPr>
              <a:t> </a:t>
            </a:r>
            <a:r>
              <a:rPr sz="1200" spc="-10" dirty="0">
                <a:solidFill>
                  <a:srgbClr val="7E7E7E"/>
                </a:solidFill>
                <a:latin typeface="Arial MT"/>
                <a:cs typeface="Arial MT"/>
              </a:rPr>
              <a:t>Match</a:t>
            </a:r>
            <a:endParaRPr sz="1200" dirty="0">
              <a:latin typeface="Arial MT"/>
              <a:cs typeface="Arial MT"/>
            </a:endParaRPr>
          </a:p>
        </p:txBody>
      </p:sp>
    </p:spTree>
    <p:extLst>
      <p:ext uri="{BB962C8B-B14F-4D97-AF65-F5344CB8AC3E}">
        <p14:creationId xmlns:p14="http://schemas.microsoft.com/office/powerpoint/2010/main" val="2168054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5C74-9A0E-CF30-AA82-A2572BEE7759}"/>
              </a:ext>
            </a:extLst>
          </p:cNvPr>
          <p:cNvSpPr>
            <a:spLocks noGrp="1"/>
          </p:cNvSpPr>
          <p:nvPr>
            <p:ph type="title"/>
          </p:nvPr>
        </p:nvSpPr>
        <p:spPr>
          <a:xfrm>
            <a:off x="838200" y="80119"/>
            <a:ext cx="10515600" cy="1325563"/>
          </a:xfrm>
        </p:spPr>
        <p:txBody>
          <a:bodyPr>
            <a:normAutofit/>
          </a:bodyPr>
          <a:lstStyle/>
          <a:p>
            <a:r>
              <a:rPr lang="en-US" sz="4000" dirty="0"/>
              <a:t>So many buzzwords</a:t>
            </a:r>
          </a:p>
        </p:txBody>
      </p:sp>
      <p:sp>
        <p:nvSpPr>
          <p:cNvPr id="7" name="Oval 6">
            <a:extLst>
              <a:ext uri="{FF2B5EF4-FFF2-40B4-BE49-F238E27FC236}">
                <a16:creationId xmlns:a16="http://schemas.microsoft.com/office/drawing/2014/main" id="{B25A0C8E-4434-DBF6-4431-3B7A5A48D4E4}"/>
              </a:ext>
            </a:extLst>
          </p:cNvPr>
          <p:cNvSpPr/>
          <p:nvPr/>
        </p:nvSpPr>
        <p:spPr>
          <a:xfrm>
            <a:off x="1681653" y="1052513"/>
            <a:ext cx="8985530" cy="5424257"/>
          </a:xfrm>
          <a:prstGeom prst="ellipse">
            <a:avLst/>
          </a:prstGeom>
          <a:solidFill>
            <a:srgbClr val="FEDBCC"/>
          </a:solidFill>
          <a:ln w="6350">
            <a:solidFill>
              <a:schemeClr val="accent1"/>
            </a:solidFill>
          </a:ln>
        </p:spPr>
        <p:txBody>
          <a:bodyPr wrap="square" rtlCol="0" anchor="ctr">
            <a:noAutofit/>
          </a:bodyPr>
          <a:lstStyle/>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r>
              <a:rPr lang="en-GB" sz="2400" dirty="0">
                <a:solidFill>
                  <a:srgbClr val="A31D20"/>
                </a:solidFill>
              </a:rPr>
              <a:t>AI</a:t>
            </a:r>
          </a:p>
          <a:p>
            <a:pPr algn="ctr"/>
            <a:r>
              <a:rPr lang="en-GB" dirty="0">
                <a:solidFill>
                  <a:schemeClr val="tx1">
                    <a:lumMod val="75000"/>
                    <a:lumOff val="25000"/>
                  </a:schemeClr>
                </a:solidFill>
              </a:rPr>
              <a:t>Automate tasks that </a:t>
            </a:r>
          </a:p>
          <a:p>
            <a:pPr algn="ctr"/>
            <a:r>
              <a:rPr lang="en-GB" dirty="0">
                <a:solidFill>
                  <a:schemeClr val="tx1">
                    <a:lumMod val="75000"/>
                    <a:lumOff val="25000"/>
                  </a:schemeClr>
                </a:solidFill>
              </a:rPr>
              <a:t>require human/animal intelligence</a:t>
            </a:r>
          </a:p>
          <a:p>
            <a:pPr algn="ctr"/>
            <a:endParaRPr lang="en-GB" sz="2400" dirty="0">
              <a:solidFill>
                <a:srgbClr val="A31D20"/>
              </a:solidFill>
            </a:endParaRPr>
          </a:p>
        </p:txBody>
      </p:sp>
      <p:sp>
        <p:nvSpPr>
          <p:cNvPr id="8" name="Oval 7">
            <a:extLst>
              <a:ext uri="{FF2B5EF4-FFF2-40B4-BE49-F238E27FC236}">
                <a16:creationId xmlns:a16="http://schemas.microsoft.com/office/drawing/2014/main" id="{C48B7572-A4B0-9F84-5DAF-18BB6A1C4A11}"/>
              </a:ext>
            </a:extLst>
          </p:cNvPr>
          <p:cNvSpPr>
            <a:spLocks/>
          </p:cNvSpPr>
          <p:nvPr/>
        </p:nvSpPr>
        <p:spPr>
          <a:xfrm>
            <a:off x="2799418" y="1484312"/>
            <a:ext cx="6750000" cy="3793541"/>
          </a:xfrm>
          <a:prstGeom prst="ellipse">
            <a:avLst/>
          </a:prstGeom>
          <a:solidFill>
            <a:srgbClr val="FCAF93"/>
          </a:solidFill>
          <a:ln w="6350">
            <a:solidFill>
              <a:schemeClr val="accent1"/>
            </a:solidFill>
          </a:ln>
        </p:spPr>
        <p:txBody>
          <a:bodyPr wrap="square" rtlCol="0" anchor="ctr">
            <a:noAutofit/>
          </a:bodyPr>
          <a:lstStyle/>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endParaRPr lang="en-GB" sz="2400" dirty="0">
              <a:solidFill>
                <a:srgbClr val="C00000"/>
              </a:solidFill>
            </a:endParaRPr>
          </a:p>
          <a:p>
            <a:pPr algn="ctr"/>
            <a:r>
              <a:rPr lang="en-GB" sz="2400" dirty="0">
                <a:solidFill>
                  <a:srgbClr val="C00000"/>
                </a:solidFill>
              </a:rPr>
              <a:t>Machine learning (ML)</a:t>
            </a:r>
          </a:p>
          <a:p>
            <a:pPr algn="ctr"/>
            <a:r>
              <a:rPr lang="en-GB" dirty="0">
                <a:solidFill>
                  <a:schemeClr val="tx1">
                    <a:lumMod val="75000"/>
                    <a:lumOff val="25000"/>
                  </a:schemeClr>
                </a:solidFill>
              </a:rPr>
              <a:t>Improve through experience</a:t>
            </a:r>
          </a:p>
          <a:p>
            <a:pPr algn="ctr"/>
            <a:r>
              <a:rPr lang="en-GB" dirty="0">
                <a:solidFill>
                  <a:schemeClr val="tx1">
                    <a:lumMod val="75000"/>
                    <a:lumOff val="25000"/>
                  </a:schemeClr>
                </a:solidFill>
              </a:rPr>
              <a:t>Learn from data</a:t>
            </a:r>
          </a:p>
        </p:txBody>
      </p:sp>
      <p:sp>
        <p:nvSpPr>
          <p:cNvPr id="9" name="Oval 8">
            <a:extLst>
              <a:ext uri="{FF2B5EF4-FFF2-40B4-BE49-F238E27FC236}">
                <a16:creationId xmlns:a16="http://schemas.microsoft.com/office/drawing/2014/main" id="{84EA2E25-E34E-B3CE-FCEB-E192C0124DAA}"/>
              </a:ext>
            </a:extLst>
          </p:cNvPr>
          <p:cNvSpPr>
            <a:spLocks noChangeAspect="1"/>
          </p:cNvSpPr>
          <p:nvPr/>
        </p:nvSpPr>
        <p:spPr>
          <a:xfrm>
            <a:off x="4073902" y="1773272"/>
            <a:ext cx="4044196" cy="2005452"/>
          </a:xfrm>
          <a:prstGeom prst="ellipse">
            <a:avLst/>
          </a:prstGeom>
          <a:solidFill>
            <a:srgbClr val="F44F39"/>
          </a:solidFill>
          <a:ln w="6350">
            <a:solidFill>
              <a:schemeClr val="accent1"/>
            </a:solidFill>
          </a:ln>
        </p:spPr>
        <p:txBody>
          <a:bodyPr wrap="square" rtlCol="0" anchor="ctr">
            <a:noAutofit/>
          </a:bodyPr>
          <a:lstStyle/>
          <a:p>
            <a:pPr algn="ctr"/>
            <a:r>
              <a:rPr lang="en-GB" sz="2400" dirty="0">
                <a:solidFill>
                  <a:schemeClr val="bg1"/>
                </a:solidFill>
              </a:rPr>
              <a:t>Deep learning</a:t>
            </a:r>
          </a:p>
          <a:p>
            <a:pPr algn="ctr"/>
            <a:r>
              <a:rPr lang="en-GB" sz="1600" dirty="0">
                <a:solidFill>
                  <a:schemeClr val="bg1"/>
                </a:solidFill>
              </a:rPr>
              <a:t>Learn features from data with deep neural networks</a:t>
            </a:r>
          </a:p>
        </p:txBody>
      </p:sp>
      <p:sp>
        <p:nvSpPr>
          <p:cNvPr id="10" name="Oval 9">
            <a:extLst>
              <a:ext uri="{FF2B5EF4-FFF2-40B4-BE49-F238E27FC236}">
                <a16:creationId xmlns:a16="http://schemas.microsoft.com/office/drawing/2014/main" id="{C7D69DDA-6A9E-C314-C21D-7B8143B22BE3}"/>
              </a:ext>
            </a:extLst>
          </p:cNvPr>
          <p:cNvSpPr/>
          <p:nvPr/>
        </p:nvSpPr>
        <p:spPr>
          <a:xfrm>
            <a:off x="7210698" y="407213"/>
            <a:ext cx="4979718" cy="2443859"/>
          </a:xfrm>
          <a:prstGeom prst="ellipse">
            <a:avLst/>
          </a:prstGeom>
          <a:noFill/>
          <a:ln w="6350">
            <a:solidFill>
              <a:schemeClr val="tx1"/>
            </a:solidFill>
            <a:prstDash val="lgDash"/>
          </a:ln>
        </p:spPr>
        <p:txBody>
          <a:bodyPr wrap="square" rtlCol="0" anchor="ctr">
            <a:noAutofit/>
          </a:bodyPr>
          <a:lstStyle/>
          <a:p>
            <a:pPr algn="ctr"/>
            <a:r>
              <a:rPr lang="en-GB" sz="2400" dirty="0"/>
              <a:t>Data science</a:t>
            </a:r>
          </a:p>
          <a:p>
            <a:pPr algn="ctr"/>
            <a:r>
              <a:rPr lang="en-GB" sz="1600" i="1" dirty="0">
                <a:solidFill>
                  <a:schemeClr val="tx1">
                    <a:lumMod val="75000"/>
                    <a:lumOff val="25000"/>
                  </a:schemeClr>
                </a:solidFill>
              </a:rPr>
              <a:t>Scrape, explore, </a:t>
            </a:r>
          </a:p>
          <a:p>
            <a:pPr algn="ctr"/>
            <a:r>
              <a:rPr lang="en-GB" sz="1600" i="1" dirty="0">
                <a:solidFill>
                  <a:schemeClr val="tx1">
                    <a:lumMod val="75000"/>
                    <a:lumOff val="25000"/>
                  </a:schemeClr>
                </a:solidFill>
              </a:rPr>
              <a:t>model, interpret data…</a:t>
            </a:r>
          </a:p>
        </p:txBody>
      </p:sp>
      <p:sp>
        <p:nvSpPr>
          <p:cNvPr id="11" name="TextBox 10">
            <a:extLst>
              <a:ext uri="{FF2B5EF4-FFF2-40B4-BE49-F238E27FC236}">
                <a16:creationId xmlns:a16="http://schemas.microsoft.com/office/drawing/2014/main" id="{F0681FE2-1C92-01B5-0097-83D627C3EFC3}"/>
              </a:ext>
            </a:extLst>
          </p:cNvPr>
          <p:cNvSpPr txBox="1"/>
          <p:nvPr/>
        </p:nvSpPr>
        <p:spPr>
          <a:xfrm>
            <a:off x="3473595" y="6734889"/>
            <a:ext cx="5243224" cy="123111"/>
          </a:xfrm>
          <a:prstGeom prst="rect">
            <a:avLst/>
          </a:prstGeom>
        </p:spPr>
        <p:txBody>
          <a:bodyPr vert="horz" wrap="square" lIns="0" tIns="0" rIns="0" bIns="0" rtlCol="0" anchor="t" anchorCtr="0">
            <a:spAutoFit/>
          </a:bodyPr>
          <a:lstStyle/>
          <a:p>
            <a:pPr marL="0" marR="0" indent="0" algn="ctr" defTabSz="914400" rtl="0" eaLnBrk="1" fontAlgn="auto" latinLnBrk="0" hangingPunct="1">
              <a:lnSpc>
                <a:spcPct val="100000"/>
              </a:lnSpc>
              <a:spcBef>
                <a:spcPct val="0"/>
              </a:spcBef>
              <a:spcAft>
                <a:spcPts val="0"/>
              </a:spcAft>
              <a:buClrTx/>
              <a:buSzTx/>
              <a:buFontTx/>
              <a:buNone/>
              <a:tabLst/>
            </a:pPr>
            <a:r>
              <a:rPr lang="en-GB" sz="800" b="0" dirty="0">
                <a:solidFill>
                  <a:schemeClr val="tx1"/>
                </a:solidFill>
                <a:latin typeface="+mn-lt"/>
              </a:rPr>
              <a:t>Adapted from: </a:t>
            </a:r>
            <a:r>
              <a:rPr lang="en-US" sz="800" b="0" dirty="0">
                <a:solidFill>
                  <a:schemeClr val="tx1"/>
                </a:solidFill>
                <a:latin typeface="+mn-lt"/>
              </a:rPr>
              <a:t>Goodfellow, I., </a:t>
            </a:r>
            <a:r>
              <a:rPr lang="en-US" sz="800" b="0" dirty="0" err="1">
                <a:solidFill>
                  <a:schemeClr val="tx1"/>
                </a:solidFill>
                <a:latin typeface="+mn-lt"/>
              </a:rPr>
              <a:t>Bengio</a:t>
            </a:r>
            <a:r>
              <a:rPr lang="en-US" sz="800" b="0" dirty="0">
                <a:solidFill>
                  <a:schemeClr val="tx1"/>
                </a:solidFill>
                <a:latin typeface="+mn-lt"/>
              </a:rPr>
              <a:t>, Y., &amp; Courville, A. (2016). </a:t>
            </a:r>
            <a:r>
              <a:rPr lang="en-US" sz="800" b="0" i="1" dirty="0">
                <a:solidFill>
                  <a:schemeClr val="tx1"/>
                </a:solidFill>
                <a:latin typeface="+mn-lt"/>
              </a:rPr>
              <a:t>Deep learning</a:t>
            </a:r>
            <a:r>
              <a:rPr lang="en-US" sz="800" b="0" dirty="0">
                <a:solidFill>
                  <a:schemeClr val="tx1"/>
                </a:solidFill>
                <a:latin typeface="+mn-lt"/>
              </a:rPr>
              <a:t>.</a:t>
            </a:r>
            <a:endParaRPr lang="en-GB" sz="800" b="0" dirty="0">
              <a:solidFill>
                <a:schemeClr val="tx1"/>
              </a:solidFill>
              <a:latin typeface="+mn-lt"/>
            </a:endParaRPr>
          </a:p>
        </p:txBody>
      </p:sp>
      <p:sp>
        <p:nvSpPr>
          <p:cNvPr id="12" name="Oval 11">
            <a:extLst>
              <a:ext uri="{FF2B5EF4-FFF2-40B4-BE49-F238E27FC236}">
                <a16:creationId xmlns:a16="http://schemas.microsoft.com/office/drawing/2014/main" id="{144D58FF-65DB-0046-026E-2250DCA06218}"/>
              </a:ext>
            </a:extLst>
          </p:cNvPr>
          <p:cNvSpPr/>
          <p:nvPr/>
        </p:nvSpPr>
        <p:spPr>
          <a:xfrm>
            <a:off x="0" y="1382880"/>
            <a:ext cx="4661648" cy="2443859"/>
          </a:xfrm>
          <a:prstGeom prst="ellipse">
            <a:avLst/>
          </a:prstGeom>
          <a:noFill/>
          <a:ln w="6350">
            <a:solidFill>
              <a:schemeClr val="tx1"/>
            </a:solidFill>
            <a:prstDash val="lgDash"/>
          </a:ln>
        </p:spPr>
        <p:txBody>
          <a:bodyPr wrap="square" rtlCol="0" anchor="ctr">
            <a:noAutofit/>
          </a:bodyPr>
          <a:lstStyle/>
          <a:p>
            <a:pPr algn="ctr"/>
            <a:r>
              <a:rPr lang="en-GB" sz="2400" dirty="0"/>
              <a:t>Your favourite science</a:t>
            </a:r>
          </a:p>
          <a:p>
            <a:pPr algn="ctr"/>
            <a:r>
              <a:rPr lang="en-GB" sz="1600" i="1" dirty="0">
                <a:solidFill>
                  <a:schemeClr val="tx1">
                    <a:lumMod val="75000"/>
                    <a:lumOff val="25000"/>
                  </a:schemeClr>
                </a:solidFill>
              </a:rPr>
              <a:t>Does very cool stuff</a:t>
            </a:r>
          </a:p>
        </p:txBody>
      </p:sp>
    </p:spTree>
    <p:extLst>
      <p:ext uri="{BB962C8B-B14F-4D97-AF65-F5344CB8AC3E}">
        <p14:creationId xmlns:p14="http://schemas.microsoft.com/office/powerpoint/2010/main" val="20519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9F43-1240-AE5B-DFE3-807DEE8327B6}"/>
              </a:ext>
            </a:extLst>
          </p:cNvPr>
          <p:cNvSpPr>
            <a:spLocks noGrp="1"/>
          </p:cNvSpPr>
          <p:nvPr>
            <p:ph type="title"/>
          </p:nvPr>
        </p:nvSpPr>
        <p:spPr/>
        <p:txBody>
          <a:bodyPr/>
          <a:lstStyle/>
          <a:p>
            <a:r>
              <a:rPr lang="en-US" dirty="0"/>
              <a:t>AI vs ML vs DL</a:t>
            </a:r>
          </a:p>
        </p:txBody>
      </p:sp>
      <p:pic>
        <p:nvPicPr>
          <p:cNvPr id="7" name="Picture 6">
            <a:extLst>
              <a:ext uri="{FF2B5EF4-FFF2-40B4-BE49-F238E27FC236}">
                <a16:creationId xmlns:a16="http://schemas.microsoft.com/office/drawing/2014/main" id="{FE1572B0-A7AD-B0AD-1029-A52612F39EDD}"/>
              </a:ext>
            </a:extLst>
          </p:cNvPr>
          <p:cNvPicPr>
            <a:picLocks noChangeAspect="1"/>
          </p:cNvPicPr>
          <p:nvPr/>
        </p:nvPicPr>
        <p:blipFill>
          <a:blip r:embed="rId2"/>
          <a:stretch>
            <a:fillRect/>
          </a:stretch>
        </p:blipFill>
        <p:spPr>
          <a:xfrm>
            <a:off x="708804" y="2073421"/>
            <a:ext cx="11319194" cy="2239786"/>
          </a:xfrm>
          <a:prstGeom prst="rect">
            <a:avLst/>
          </a:prstGeom>
        </p:spPr>
      </p:pic>
    </p:spTree>
    <p:extLst>
      <p:ext uri="{BB962C8B-B14F-4D97-AF65-F5344CB8AC3E}">
        <p14:creationId xmlns:p14="http://schemas.microsoft.com/office/powerpoint/2010/main" val="3966947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2D761-6575-CF60-418D-8D7A1E38C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19DAB-3891-5DDF-BFD8-1FB9C8FE2932}"/>
              </a:ext>
            </a:extLst>
          </p:cNvPr>
          <p:cNvSpPr>
            <a:spLocks noGrp="1"/>
          </p:cNvSpPr>
          <p:nvPr>
            <p:ph type="title"/>
          </p:nvPr>
        </p:nvSpPr>
        <p:spPr>
          <a:xfrm>
            <a:off x="838200" y="365125"/>
            <a:ext cx="10811494" cy="1325563"/>
          </a:xfrm>
        </p:spPr>
        <p:txBody>
          <a:bodyPr>
            <a:normAutofit/>
          </a:bodyPr>
          <a:lstStyle/>
          <a:p>
            <a:r>
              <a:rPr lang="en-GB" sz="4000" spc="-20" dirty="0"/>
              <a:t>AI subfields</a:t>
            </a:r>
            <a:br>
              <a:rPr lang="en-US" sz="4000" dirty="0"/>
            </a:br>
            <a:endParaRPr lang="en-US" sz="4000" dirty="0"/>
          </a:p>
        </p:txBody>
      </p:sp>
      <p:sp>
        <p:nvSpPr>
          <p:cNvPr id="5" name="object 4">
            <a:extLst>
              <a:ext uri="{FF2B5EF4-FFF2-40B4-BE49-F238E27FC236}">
                <a16:creationId xmlns:a16="http://schemas.microsoft.com/office/drawing/2014/main" id="{FE41A8CA-7FA2-4BE9-17BB-50BD59FF35DF}"/>
              </a:ext>
            </a:extLst>
          </p:cNvPr>
          <p:cNvSpPr txBox="1"/>
          <p:nvPr/>
        </p:nvSpPr>
        <p:spPr>
          <a:xfrm>
            <a:off x="1009579" y="1690688"/>
            <a:ext cx="10468736" cy="1318951"/>
          </a:xfrm>
          <a:prstGeom prst="rect">
            <a:avLst/>
          </a:prstGeom>
        </p:spPr>
        <p:txBody>
          <a:bodyPr vert="horz" wrap="square" lIns="0" tIns="76835" rIns="0" bIns="0" rtlCol="0">
            <a:spAutoFit/>
          </a:bodyPr>
          <a:lstStyle/>
          <a:p>
            <a:pPr marL="298450" marR="5080" indent="-285750">
              <a:spcBef>
                <a:spcPts val="990"/>
              </a:spcBef>
              <a:buFont typeface="Arial" panose="020B0604020202020204" pitchFamily="34" charset="0"/>
              <a:buChar char="•"/>
            </a:pPr>
            <a:r>
              <a:rPr lang="en-GB" sz="1600" dirty="0"/>
              <a:t>🗣️  </a:t>
            </a:r>
            <a:r>
              <a:rPr lang="en-GB" sz="1600" b="1" dirty="0"/>
              <a:t>Natural language processing (NLP) </a:t>
            </a:r>
            <a:r>
              <a:rPr lang="en-GB" sz="1600" dirty="0"/>
              <a:t>→ ChatGPT, Siri, Google Translate</a:t>
            </a:r>
            <a:endParaRPr lang="en-GB" sz="1600" b="1" dirty="0"/>
          </a:p>
          <a:p>
            <a:pPr marL="298450" marR="5080" indent="-285750">
              <a:spcBef>
                <a:spcPts val="990"/>
              </a:spcBef>
              <a:buFont typeface="Arial" panose="020B0604020202020204" pitchFamily="34" charset="0"/>
              <a:buChar char="•"/>
            </a:pPr>
            <a:r>
              <a:rPr lang="en-GB" sz="1600" dirty="0"/>
              <a:t>👀  </a:t>
            </a:r>
            <a:r>
              <a:rPr lang="en-GB" sz="1600" b="1" dirty="0"/>
              <a:t>Computer vision </a:t>
            </a:r>
            <a:r>
              <a:rPr lang="en-GB" sz="1600" dirty="0"/>
              <a:t>→ AI reading medical X-rays, facial recognition</a:t>
            </a:r>
          </a:p>
          <a:p>
            <a:pPr marL="298450" marR="5080" indent="-285750">
              <a:spcBef>
                <a:spcPts val="990"/>
              </a:spcBef>
              <a:buFont typeface="Arial" panose="020B0604020202020204" pitchFamily="34" charset="0"/>
              <a:buChar char="•"/>
            </a:pPr>
            <a:r>
              <a:rPr lang="en-GB" sz="1600" dirty="0"/>
              <a:t>🤖 </a:t>
            </a:r>
            <a:r>
              <a:rPr lang="en-GB" sz="1600" b="1" dirty="0"/>
              <a:t>Robotics </a:t>
            </a:r>
            <a:r>
              <a:rPr lang="en-GB" sz="1600" dirty="0"/>
              <a:t>→ AI-powered robotic surgery</a:t>
            </a:r>
          </a:p>
          <a:p>
            <a:endParaRPr lang="en-GB" sz="1600" dirty="0"/>
          </a:p>
        </p:txBody>
      </p:sp>
    </p:spTree>
    <p:extLst>
      <p:ext uri="{BB962C8B-B14F-4D97-AF65-F5344CB8AC3E}">
        <p14:creationId xmlns:p14="http://schemas.microsoft.com/office/powerpoint/2010/main" val="2174514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E743696-B1CF-61EF-A41E-60D1D6E9A50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466D0B-1D60-B903-27FA-8F8104C667AF}"/>
              </a:ext>
            </a:extLst>
          </p:cNvPr>
          <p:cNvPicPr>
            <a:picLocks noChangeAspect="1"/>
          </p:cNvPicPr>
          <p:nvPr/>
        </p:nvPicPr>
        <p:blipFill>
          <a:blip r:embed="rId2">
            <a:alphaModFix amt="50000"/>
          </a:blip>
          <a:srcRect t="11900" b="31850"/>
          <a:stretch/>
        </p:blipFill>
        <p:spPr>
          <a:xfrm>
            <a:off x="20" y="1"/>
            <a:ext cx="12191980" cy="6857999"/>
          </a:xfrm>
          <a:prstGeom prst="rect">
            <a:avLst/>
          </a:prstGeom>
        </p:spPr>
      </p:pic>
      <p:sp>
        <p:nvSpPr>
          <p:cNvPr id="2" name="Title 1">
            <a:extLst>
              <a:ext uri="{FF2B5EF4-FFF2-40B4-BE49-F238E27FC236}">
                <a16:creationId xmlns:a16="http://schemas.microsoft.com/office/drawing/2014/main" id="{EF385178-535B-6F46-400D-7DCC6D3DBD7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Brief history of AI</a:t>
            </a:r>
          </a:p>
        </p:txBody>
      </p:sp>
    </p:spTree>
    <p:extLst>
      <p:ext uri="{BB962C8B-B14F-4D97-AF65-F5344CB8AC3E}">
        <p14:creationId xmlns:p14="http://schemas.microsoft.com/office/powerpoint/2010/main" val="1101421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8E28-7E6D-C873-D803-C44F933541F6}"/>
              </a:ext>
            </a:extLst>
          </p:cNvPr>
          <p:cNvSpPr>
            <a:spLocks noGrp="1"/>
          </p:cNvSpPr>
          <p:nvPr>
            <p:ph type="title"/>
          </p:nvPr>
        </p:nvSpPr>
        <p:spPr>
          <a:xfrm>
            <a:off x="838200" y="197859"/>
            <a:ext cx="10515600" cy="1325563"/>
          </a:xfrm>
        </p:spPr>
        <p:txBody>
          <a:bodyPr>
            <a:normAutofit/>
          </a:bodyPr>
          <a:lstStyle/>
          <a:p>
            <a:r>
              <a:rPr lang="en-US" sz="4000" dirty="0"/>
              <a:t>Foundations: 1940-1960s</a:t>
            </a:r>
          </a:p>
        </p:txBody>
      </p:sp>
      <p:pic>
        <p:nvPicPr>
          <p:cNvPr id="4" name="object 3">
            <a:extLst>
              <a:ext uri="{FF2B5EF4-FFF2-40B4-BE49-F238E27FC236}">
                <a16:creationId xmlns:a16="http://schemas.microsoft.com/office/drawing/2014/main" id="{92115B34-C9C8-5526-0AE8-38E723A95D07}"/>
              </a:ext>
            </a:extLst>
          </p:cNvPr>
          <p:cNvPicPr/>
          <p:nvPr/>
        </p:nvPicPr>
        <p:blipFill>
          <a:blip r:embed="rId3" cstate="print"/>
          <a:stretch>
            <a:fillRect/>
          </a:stretch>
        </p:blipFill>
        <p:spPr>
          <a:xfrm>
            <a:off x="928916" y="1438835"/>
            <a:ext cx="10515600" cy="4781726"/>
          </a:xfrm>
          <a:prstGeom prst="rect">
            <a:avLst/>
          </a:prstGeom>
        </p:spPr>
      </p:pic>
      <p:pic>
        <p:nvPicPr>
          <p:cNvPr id="5" name="Picture 4">
            <a:extLst>
              <a:ext uri="{FF2B5EF4-FFF2-40B4-BE49-F238E27FC236}">
                <a16:creationId xmlns:a16="http://schemas.microsoft.com/office/drawing/2014/main" id="{6AA0A587-B086-914B-9BDF-97C20A9A80BF}"/>
              </a:ext>
            </a:extLst>
          </p:cNvPr>
          <p:cNvPicPr>
            <a:picLocks noChangeAspect="1"/>
          </p:cNvPicPr>
          <p:nvPr/>
        </p:nvPicPr>
        <p:blipFill>
          <a:blip r:embed="rId4"/>
          <a:stretch>
            <a:fillRect/>
          </a:stretch>
        </p:blipFill>
        <p:spPr>
          <a:xfrm>
            <a:off x="4689288" y="1328358"/>
            <a:ext cx="6755227" cy="5002679"/>
          </a:xfrm>
          <a:prstGeom prst="rect">
            <a:avLst/>
          </a:prstGeom>
        </p:spPr>
      </p:pic>
      <p:sp>
        <p:nvSpPr>
          <p:cNvPr id="6" name="object 4">
            <a:extLst>
              <a:ext uri="{FF2B5EF4-FFF2-40B4-BE49-F238E27FC236}">
                <a16:creationId xmlns:a16="http://schemas.microsoft.com/office/drawing/2014/main" id="{5B8FAA46-585B-9FD0-3CEF-97B2E311D382}"/>
              </a:ext>
            </a:extLst>
          </p:cNvPr>
          <p:cNvSpPr txBox="1"/>
          <p:nvPr/>
        </p:nvSpPr>
        <p:spPr>
          <a:xfrm>
            <a:off x="5059470" y="1438835"/>
            <a:ext cx="7015620" cy="5986895"/>
          </a:xfrm>
          <a:prstGeom prst="rect">
            <a:avLst/>
          </a:prstGeom>
        </p:spPr>
        <p:txBody>
          <a:bodyPr vert="horz" wrap="square" lIns="0" tIns="76835" rIns="0" bIns="0" rtlCol="0">
            <a:spAutoFit/>
          </a:bodyPr>
          <a:lstStyle/>
          <a:p>
            <a:r>
              <a:rPr lang="en-GB" sz="1600" b="1" dirty="0"/>
              <a:t>1949 – Donald Hebb's Neural Learning Theory</a:t>
            </a:r>
            <a:br>
              <a:rPr lang="en-GB" sz="1600" b="1" dirty="0"/>
            </a:br>
            <a:endParaRPr lang="en-GB" sz="1600" dirty="0"/>
          </a:p>
          <a:p>
            <a:pPr lvl="1">
              <a:buFont typeface="Arial" panose="020B0604020202020204" pitchFamily="34" charset="0"/>
              <a:buChar char="•"/>
            </a:pPr>
            <a:r>
              <a:rPr lang="en-GB" sz="1600" dirty="0"/>
              <a:t> Donald Hebb publishes </a:t>
            </a:r>
            <a:r>
              <a:rPr lang="en-GB" sz="1600" i="1" dirty="0"/>
              <a:t>The Organization of </a:t>
            </a:r>
            <a:r>
              <a:rPr lang="en-GB" sz="1600" i="1" dirty="0" err="1"/>
              <a:t>Behavior</a:t>
            </a:r>
            <a:r>
              <a:rPr lang="en-GB" sz="1600" dirty="0"/>
              <a:t>.</a:t>
            </a:r>
          </a:p>
          <a:p>
            <a:pPr lvl="1">
              <a:buFont typeface="Arial" panose="020B0604020202020204" pitchFamily="34" charset="0"/>
              <a:buChar char="•"/>
            </a:pPr>
            <a:r>
              <a:rPr lang="en-GB" sz="1600" dirty="0"/>
              <a:t> Proposes </a:t>
            </a:r>
            <a:r>
              <a:rPr lang="en-GB" sz="1600" b="1" dirty="0"/>
              <a:t>Hebbian Learning</a:t>
            </a:r>
            <a:r>
              <a:rPr lang="en-GB" sz="1600" dirty="0"/>
              <a:t>: </a:t>
            </a:r>
            <a:r>
              <a:rPr lang="en-GB" sz="1600" i="1" dirty="0"/>
              <a:t>"Neurons that fire together, wire together.”</a:t>
            </a:r>
            <a:br>
              <a:rPr lang="en-GB" sz="1600" i="1" dirty="0"/>
            </a:br>
            <a:endParaRPr lang="en-GB" sz="1600" i="1" dirty="0"/>
          </a:p>
          <a:p>
            <a:r>
              <a:rPr lang="en-GB" sz="1600" b="1" dirty="0"/>
              <a:t>1950 – Alan Turing Proposes Machine Intelligence </a:t>
            </a:r>
            <a:r>
              <a:rPr lang="en-GB" sz="1600" dirty="0"/>
              <a:t>🧠 </a:t>
            </a:r>
            <a:br>
              <a:rPr lang="en-GB" sz="1600" dirty="0"/>
            </a:br>
            <a:endParaRPr lang="en-GB" sz="1600" dirty="0"/>
          </a:p>
          <a:p>
            <a:pPr lvl="1">
              <a:buFont typeface="Arial" panose="020B0604020202020204" pitchFamily="34" charset="0"/>
              <a:buChar char="•"/>
            </a:pPr>
            <a:r>
              <a:rPr lang="en-GB" sz="1600" dirty="0"/>
              <a:t> Publishes </a:t>
            </a:r>
            <a:r>
              <a:rPr lang="en-GB" sz="1600" i="1" dirty="0"/>
              <a:t>Computing Machinery and Intelligence</a:t>
            </a:r>
            <a:r>
              <a:rPr lang="en-GB" sz="1600" dirty="0"/>
              <a:t>.</a:t>
            </a:r>
          </a:p>
          <a:p>
            <a:pPr lvl="1">
              <a:buFont typeface="Arial" panose="020B0604020202020204" pitchFamily="34" charset="0"/>
              <a:buChar char="•"/>
            </a:pPr>
            <a:r>
              <a:rPr lang="en-GB" sz="1600" dirty="0"/>
              <a:t> Introduces the </a:t>
            </a:r>
            <a:r>
              <a:rPr lang="en-GB" sz="1600" b="1" dirty="0"/>
              <a:t>Turing Test</a:t>
            </a:r>
            <a:r>
              <a:rPr lang="en-GB" sz="1600" dirty="0"/>
              <a:t> to evaluate AI.</a:t>
            </a:r>
            <a:br>
              <a:rPr lang="en-GB" sz="1600" dirty="0"/>
            </a:br>
            <a:endParaRPr lang="en-GB" sz="1600" dirty="0"/>
          </a:p>
          <a:p>
            <a:r>
              <a:rPr lang="en-GB" sz="1600" b="1" dirty="0"/>
              <a:t>1951 – First AI Program: Checkers AI </a:t>
            </a:r>
            <a:r>
              <a:rPr lang="en-GB" sz="1600" dirty="0"/>
              <a:t>♟️</a:t>
            </a:r>
            <a:br>
              <a:rPr lang="en-GB" sz="1600" dirty="0"/>
            </a:br>
            <a:endParaRPr lang="en-GB" sz="1600" dirty="0"/>
          </a:p>
          <a:p>
            <a:pPr lvl="1">
              <a:buFont typeface="Arial" panose="020B0604020202020204" pitchFamily="34" charset="0"/>
              <a:buChar char="•"/>
            </a:pPr>
            <a:r>
              <a:rPr lang="en-GB" sz="1600" dirty="0"/>
              <a:t> Christopher Strachey writes an AI program to play checkers.</a:t>
            </a:r>
          </a:p>
          <a:p>
            <a:pPr lvl="1">
              <a:buFont typeface="Arial" panose="020B0604020202020204" pitchFamily="34" charset="0"/>
              <a:buChar char="•"/>
            </a:pPr>
            <a:r>
              <a:rPr lang="en-GB" sz="1600" dirty="0"/>
              <a:t> First </a:t>
            </a:r>
            <a:r>
              <a:rPr lang="en-GB" sz="1600" b="1" dirty="0"/>
              <a:t>self-learning program</a:t>
            </a:r>
            <a:r>
              <a:rPr lang="en-GB" sz="1600" dirty="0"/>
              <a:t>, running on the Ferranti Mark I.</a:t>
            </a:r>
            <a:br>
              <a:rPr lang="en-GB" sz="1600" dirty="0"/>
            </a:br>
            <a:endParaRPr lang="en-GB" sz="1600" dirty="0"/>
          </a:p>
          <a:p>
            <a:r>
              <a:rPr lang="en-GB" sz="1600" b="1" dirty="0"/>
              <a:t>1956 – Dartmouth Conference (Birth of AI) </a:t>
            </a:r>
            <a:r>
              <a:rPr lang="en-GB" sz="1600" dirty="0"/>
              <a:t>🎓</a:t>
            </a:r>
            <a:br>
              <a:rPr lang="en-GB" sz="1600" dirty="0"/>
            </a:br>
            <a:endParaRPr lang="en-GB" sz="1600" dirty="0"/>
          </a:p>
          <a:p>
            <a:pPr lvl="1">
              <a:buFont typeface="Arial" panose="020B0604020202020204" pitchFamily="34" charset="0"/>
              <a:buChar char="•"/>
            </a:pPr>
            <a:r>
              <a:rPr lang="en-GB" sz="1600" dirty="0"/>
              <a:t> John McCarthy coins the term </a:t>
            </a:r>
            <a:r>
              <a:rPr lang="en-GB" sz="1600" b="1" dirty="0"/>
              <a:t>Artificial Intelligence</a:t>
            </a:r>
            <a:r>
              <a:rPr lang="en-GB" sz="1600" dirty="0"/>
              <a:t>.</a:t>
            </a:r>
          </a:p>
          <a:p>
            <a:pPr lvl="1">
              <a:buFont typeface="Arial" panose="020B0604020202020204" pitchFamily="34" charset="0"/>
              <a:buChar char="•"/>
            </a:pPr>
            <a:r>
              <a:rPr lang="en-GB" sz="1600" dirty="0"/>
              <a:t> Early researchers believe AI will reach human-level intelligence soon.</a:t>
            </a:r>
          </a:p>
          <a:p>
            <a:pPr lvl="1">
              <a:buFont typeface="Arial" panose="020B0604020202020204" pitchFamily="34" charset="0"/>
              <a:buChar char="•"/>
            </a:pPr>
            <a:endParaRPr lang="en-GB" sz="1600" dirty="0"/>
          </a:p>
          <a:p>
            <a:pPr lvl="1"/>
            <a:endParaRPr lang="en-GB" sz="1600" dirty="0"/>
          </a:p>
          <a:p>
            <a:pPr lvl="1"/>
            <a:endParaRPr lang="en-GB" sz="1600" dirty="0"/>
          </a:p>
          <a:p>
            <a:pPr lvl="1"/>
            <a:endParaRPr lang="en-GB" sz="1600" dirty="0"/>
          </a:p>
          <a:p>
            <a:pPr lvl="1"/>
            <a:endParaRPr lang="en-GB" sz="1600" i="1" dirty="0"/>
          </a:p>
        </p:txBody>
      </p:sp>
    </p:spTree>
    <p:extLst>
      <p:ext uri="{BB962C8B-B14F-4D97-AF65-F5344CB8AC3E}">
        <p14:creationId xmlns:p14="http://schemas.microsoft.com/office/powerpoint/2010/main" val="71472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781F-DCE5-66DA-09A7-C352500E3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C3BC9-BB85-88C4-2A96-E170EC7B027D}"/>
              </a:ext>
            </a:extLst>
          </p:cNvPr>
          <p:cNvSpPr>
            <a:spLocks noGrp="1"/>
          </p:cNvSpPr>
          <p:nvPr>
            <p:ph type="title"/>
          </p:nvPr>
        </p:nvSpPr>
        <p:spPr>
          <a:xfrm>
            <a:off x="838200" y="197859"/>
            <a:ext cx="10515600" cy="1325563"/>
          </a:xfrm>
        </p:spPr>
        <p:txBody>
          <a:bodyPr>
            <a:normAutofit/>
          </a:bodyPr>
          <a:lstStyle/>
          <a:p>
            <a:r>
              <a:rPr lang="en-US" sz="4000" dirty="0"/>
              <a:t>Foundations: 1940-1960s</a:t>
            </a:r>
          </a:p>
        </p:txBody>
      </p:sp>
      <p:pic>
        <p:nvPicPr>
          <p:cNvPr id="4" name="object 3">
            <a:extLst>
              <a:ext uri="{FF2B5EF4-FFF2-40B4-BE49-F238E27FC236}">
                <a16:creationId xmlns:a16="http://schemas.microsoft.com/office/drawing/2014/main" id="{AD604C61-E21D-004B-E118-D84140CF5717}"/>
              </a:ext>
            </a:extLst>
          </p:cNvPr>
          <p:cNvPicPr/>
          <p:nvPr/>
        </p:nvPicPr>
        <p:blipFill>
          <a:blip r:embed="rId3" cstate="print"/>
          <a:stretch>
            <a:fillRect/>
          </a:stretch>
        </p:blipFill>
        <p:spPr>
          <a:xfrm>
            <a:off x="928916" y="1438835"/>
            <a:ext cx="10515600" cy="4781726"/>
          </a:xfrm>
          <a:prstGeom prst="rect">
            <a:avLst/>
          </a:prstGeom>
        </p:spPr>
      </p:pic>
      <p:pic>
        <p:nvPicPr>
          <p:cNvPr id="5" name="Picture 4">
            <a:extLst>
              <a:ext uri="{FF2B5EF4-FFF2-40B4-BE49-F238E27FC236}">
                <a16:creationId xmlns:a16="http://schemas.microsoft.com/office/drawing/2014/main" id="{68BBBFE9-AD1B-004F-F477-0B1E394A9E09}"/>
              </a:ext>
            </a:extLst>
          </p:cNvPr>
          <p:cNvPicPr>
            <a:picLocks noChangeAspect="1"/>
          </p:cNvPicPr>
          <p:nvPr/>
        </p:nvPicPr>
        <p:blipFill>
          <a:blip r:embed="rId4"/>
          <a:stretch>
            <a:fillRect/>
          </a:stretch>
        </p:blipFill>
        <p:spPr>
          <a:xfrm>
            <a:off x="4689288" y="1328358"/>
            <a:ext cx="6755227" cy="5002679"/>
          </a:xfrm>
          <a:prstGeom prst="rect">
            <a:avLst/>
          </a:prstGeom>
        </p:spPr>
      </p:pic>
      <p:sp>
        <p:nvSpPr>
          <p:cNvPr id="6" name="object 4">
            <a:extLst>
              <a:ext uri="{FF2B5EF4-FFF2-40B4-BE49-F238E27FC236}">
                <a16:creationId xmlns:a16="http://schemas.microsoft.com/office/drawing/2014/main" id="{46DB2821-F8E3-554C-C7A2-F6E584B39D6F}"/>
              </a:ext>
            </a:extLst>
          </p:cNvPr>
          <p:cNvSpPr txBox="1"/>
          <p:nvPr/>
        </p:nvSpPr>
        <p:spPr>
          <a:xfrm>
            <a:off x="5234835" y="1438835"/>
            <a:ext cx="6441608" cy="5494453"/>
          </a:xfrm>
          <a:prstGeom prst="rect">
            <a:avLst/>
          </a:prstGeom>
        </p:spPr>
        <p:txBody>
          <a:bodyPr vert="horz" wrap="square" lIns="0" tIns="76835" rIns="0" bIns="0" rtlCol="0">
            <a:spAutoFit/>
          </a:bodyPr>
          <a:lstStyle/>
          <a:p>
            <a:r>
              <a:rPr lang="en-GB" sz="1600" b="1" dirty="0"/>
              <a:t>1958 – Perceptron: Early Neural Network Model </a:t>
            </a:r>
            <a:r>
              <a:rPr lang="en-GB" sz="1600" dirty="0"/>
              <a:t>🔄</a:t>
            </a:r>
            <a:br>
              <a:rPr lang="en-GB" sz="1600" dirty="0"/>
            </a:br>
            <a:endParaRPr lang="en-GB" sz="1600" dirty="0"/>
          </a:p>
          <a:p>
            <a:pPr lvl="1">
              <a:buFont typeface="Arial" panose="020B0604020202020204" pitchFamily="34" charset="0"/>
              <a:buChar char="•"/>
            </a:pPr>
            <a:r>
              <a:rPr lang="en-GB" sz="1600" dirty="0"/>
              <a:t> Frank Rosenblatt develops the </a:t>
            </a:r>
            <a:r>
              <a:rPr lang="en-GB" sz="1600" b="1" dirty="0"/>
              <a:t>Perceptron</a:t>
            </a:r>
            <a:r>
              <a:rPr lang="en-GB" sz="1600" dirty="0"/>
              <a:t>, an early neural  </a:t>
            </a:r>
          </a:p>
          <a:p>
            <a:pPr lvl="1"/>
            <a:r>
              <a:rPr lang="en-GB" sz="1600" dirty="0"/>
              <a:t>   network.</a:t>
            </a:r>
          </a:p>
          <a:p>
            <a:pPr lvl="1">
              <a:buFont typeface="Arial" panose="020B0604020202020204" pitchFamily="34" charset="0"/>
              <a:buChar char="•"/>
            </a:pPr>
            <a:r>
              <a:rPr lang="en-GB" sz="1600" dirty="0"/>
              <a:t> Demonstrates that machines can learn simple patterns.</a:t>
            </a:r>
            <a:r>
              <a:rPr lang="en-GB" sz="1600" b="1" dirty="0"/>
              <a:t> </a:t>
            </a:r>
          </a:p>
          <a:p>
            <a:pPr lvl="1"/>
            <a:endParaRPr lang="en-GB" sz="1600" b="1" dirty="0"/>
          </a:p>
          <a:p>
            <a:r>
              <a:rPr lang="en-GB" sz="1600" b="1" dirty="0"/>
              <a:t>1965 – Moore’s Law Proposed </a:t>
            </a:r>
            <a:r>
              <a:rPr lang="en-GB" sz="1600" dirty="0"/>
              <a:t>⚡ </a:t>
            </a:r>
            <a:br>
              <a:rPr lang="en-GB" sz="1600" dirty="0"/>
            </a:br>
            <a:endParaRPr lang="en-GB" sz="1600" dirty="0"/>
          </a:p>
          <a:p>
            <a:pPr lvl="1">
              <a:buFont typeface="Arial" panose="020B0604020202020204" pitchFamily="34" charset="0"/>
              <a:buChar char="•"/>
            </a:pPr>
            <a:r>
              <a:rPr lang="en-GB" sz="1600" dirty="0"/>
              <a:t> Gordon Moore predicts that computer processing power will </a:t>
            </a:r>
          </a:p>
          <a:p>
            <a:pPr lvl="1"/>
            <a:r>
              <a:rPr lang="en-GB" sz="1600" dirty="0"/>
              <a:t>   double every two years.</a:t>
            </a:r>
          </a:p>
          <a:p>
            <a:pPr lvl="1">
              <a:buFont typeface="Arial" panose="020B0604020202020204" pitchFamily="34" charset="0"/>
              <a:buChar char="•"/>
            </a:pPr>
            <a:r>
              <a:rPr lang="en-GB" sz="1600" dirty="0"/>
              <a:t> Lays the foundation for AI’s exponential growth.</a:t>
            </a:r>
            <a:br>
              <a:rPr lang="en-GB" sz="1600" dirty="0"/>
            </a:br>
            <a:endParaRPr lang="en-GB" sz="1600" dirty="0"/>
          </a:p>
          <a:p>
            <a:r>
              <a:rPr lang="en-GB" sz="1600" b="1" dirty="0"/>
              <a:t>1966 – First AI Winter Begins </a:t>
            </a:r>
            <a:r>
              <a:rPr lang="en-GB" sz="1600" dirty="0"/>
              <a:t>❄️</a:t>
            </a:r>
          </a:p>
          <a:p>
            <a:endParaRPr lang="en-GB" sz="1600" dirty="0"/>
          </a:p>
          <a:p>
            <a:pPr lvl="1">
              <a:buFont typeface="Arial" panose="020B0604020202020204" pitchFamily="34" charset="0"/>
              <a:buChar char="•"/>
            </a:pPr>
            <a:r>
              <a:rPr lang="en-GB" sz="1600" dirty="0"/>
              <a:t>Early optimism fades as AI struggles with complex problems.</a:t>
            </a:r>
          </a:p>
          <a:p>
            <a:pPr lvl="1">
              <a:buFont typeface="Arial" panose="020B0604020202020204" pitchFamily="34" charset="0"/>
              <a:buChar char="•"/>
            </a:pPr>
            <a:r>
              <a:rPr lang="en-GB" sz="1600" b="1" dirty="0"/>
              <a:t>Machine translation fails</a:t>
            </a:r>
            <a:r>
              <a:rPr lang="en-GB" sz="1600" dirty="0"/>
              <a:t>, leading to funding cuts.</a:t>
            </a:r>
          </a:p>
          <a:p>
            <a:pPr lvl="1">
              <a:buFont typeface="Arial" panose="020B0604020202020204" pitchFamily="34" charset="0"/>
              <a:buChar char="•"/>
            </a:pPr>
            <a:endParaRPr lang="en-GB" sz="1600" dirty="0"/>
          </a:p>
          <a:p>
            <a:pPr lvl="1">
              <a:buFont typeface="Arial" panose="020B0604020202020204" pitchFamily="34" charset="0"/>
              <a:buChar char="•"/>
            </a:pPr>
            <a:endParaRPr lang="en-GB" sz="1600" dirty="0"/>
          </a:p>
          <a:p>
            <a:pPr lvl="1"/>
            <a:endParaRPr lang="en-GB" sz="1600" dirty="0"/>
          </a:p>
          <a:p>
            <a:pPr lvl="1"/>
            <a:endParaRPr lang="en-GB" sz="1600" dirty="0"/>
          </a:p>
          <a:p>
            <a:pPr lvl="1"/>
            <a:endParaRPr lang="en-GB" sz="1600" dirty="0"/>
          </a:p>
          <a:p>
            <a:pPr lvl="1"/>
            <a:endParaRPr lang="en-GB" sz="1600" i="1" dirty="0"/>
          </a:p>
        </p:txBody>
      </p:sp>
    </p:spTree>
    <p:extLst>
      <p:ext uri="{BB962C8B-B14F-4D97-AF65-F5344CB8AC3E}">
        <p14:creationId xmlns:p14="http://schemas.microsoft.com/office/powerpoint/2010/main" val="2730708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DCAD-40E4-8DFB-362F-B3EF976A2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96BF4-1D2B-CE0A-AB52-17624816E954}"/>
              </a:ext>
            </a:extLst>
          </p:cNvPr>
          <p:cNvSpPr>
            <a:spLocks noGrp="1"/>
          </p:cNvSpPr>
          <p:nvPr>
            <p:ph type="title"/>
          </p:nvPr>
        </p:nvSpPr>
        <p:spPr>
          <a:xfrm>
            <a:off x="838200" y="365125"/>
            <a:ext cx="10811494" cy="1325563"/>
          </a:xfrm>
        </p:spPr>
        <p:txBody>
          <a:bodyPr>
            <a:normAutofit/>
          </a:bodyPr>
          <a:lstStyle/>
          <a:p>
            <a:r>
              <a:rPr lang="en-GB" sz="4000" spc="-20" dirty="0"/>
              <a:t>What we will cover today</a:t>
            </a:r>
            <a:endParaRPr lang="en-US" sz="4000" dirty="0"/>
          </a:p>
        </p:txBody>
      </p:sp>
      <p:sp>
        <p:nvSpPr>
          <p:cNvPr id="3" name="object 4">
            <a:extLst>
              <a:ext uri="{FF2B5EF4-FFF2-40B4-BE49-F238E27FC236}">
                <a16:creationId xmlns:a16="http://schemas.microsoft.com/office/drawing/2014/main" id="{E7D22B16-5594-4FB8-88B9-88504A030CE4}"/>
              </a:ext>
            </a:extLst>
          </p:cNvPr>
          <p:cNvSpPr txBox="1"/>
          <p:nvPr/>
        </p:nvSpPr>
        <p:spPr>
          <a:xfrm>
            <a:off x="1009579" y="1690688"/>
            <a:ext cx="5086421" cy="4273606"/>
          </a:xfrm>
          <a:prstGeom prst="rect">
            <a:avLst/>
          </a:prstGeom>
        </p:spPr>
        <p:txBody>
          <a:bodyPr vert="horz" wrap="square" lIns="0" tIns="76835" rIns="0" bIns="0" rtlCol="0">
            <a:spAutoFit/>
          </a:bodyPr>
          <a:lstStyle/>
          <a:p>
            <a:pPr marL="12700" marR="5080">
              <a:spcBef>
                <a:spcPts val="990"/>
              </a:spcBef>
            </a:pPr>
            <a:r>
              <a:rPr lang="en-GB" sz="1600" b="1" dirty="0">
                <a:cs typeface="Arial MT"/>
              </a:rPr>
              <a:t>Part I: </a:t>
            </a:r>
            <a:br>
              <a:rPr lang="en-GB" sz="1600" b="1" dirty="0">
                <a:cs typeface="Arial MT"/>
              </a:rPr>
            </a:br>
            <a:br>
              <a:rPr lang="en-GB" sz="1600" b="1" dirty="0">
                <a:cs typeface="Arial MT"/>
              </a:rPr>
            </a:br>
            <a:r>
              <a:rPr lang="en-GB" sz="1600" b="1" dirty="0">
                <a:cs typeface="Arial MT"/>
              </a:rPr>
              <a:t>9:00 – 9:30</a:t>
            </a:r>
          </a:p>
          <a:p>
            <a:pPr marL="12700" marR="5080">
              <a:spcBef>
                <a:spcPts val="990"/>
              </a:spcBef>
            </a:pPr>
            <a:endParaRPr lang="en-GB" dirty="0"/>
          </a:p>
          <a:p>
            <a:pPr marL="12700" marR="5080">
              <a:spcBef>
                <a:spcPts val="990"/>
              </a:spcBef>
            </a:pPr>
            <a:endParaRPr lang="en-GB" dirty="0"/>
          </a:p>
          <a:p>
            <a:pPr marL="298450" marR="5080" indent="-285750">
              <a:spcBef>
                <a:spcPts val="990"/>
              </a:spcBef>
              <a:buFont typeface="Arial" panose="020B0604020202020204" pitchFamily="34" charset="0"/>
              <a:buChar char="•"/>
            </a:pPr>
            <a:r>
              <a:rPr lang="en-GB" dirty="0"/>
              <a:t>Notable examples of recent AI breakthroughs.</a:t>
            </a:r>
          </a:p>
          <a:p>
            <a:pPr marL="298450" marR="5080" indent="-285750">
              <a:spcBef>
                <a:spcPts val="990"/>
              </a:spcBef>
              <a:buFont typeface="Arial" panose="020B0604020202020204" pitchFamily="34" charset="0"/>
              <a:buChar char="•"/>
            </a:pPr>
            <a:r>
              <a:rPr lang="en-GB" dirty="0"/>
              <a:t>What is AI?</a:t>
            </a:r>
          </a:p>
          <a:p>
            <a:pPr marL="298450" marR="5080" indent="-285750">
              <a:spcBef>
                <a:spcPts val="990"/>
              </a:spcBef>
              <a:buFont typeface="Arial" panose="020B0604020202020204" pitchFamily="34" charset="0"/>
              <a:buChar char="•"/>
            </a:pPr>
            <a:r>
              <a:rPr lang="en-GB" dirty="0"/>
              <a:t>Brief history of AI</a:t>
            </a:r>
          </a:p>
          <a:p>
            <a:pPr marL="298450" marR="5080" indent="-285750">
              <a:spcBef>
                <a:spcPts val="990"/>
              </a:spcBef>
              <a:buFont typeface="Arial" panose="020B0604020202020204" pitchFamily="34" charset="0"/>
              <a:buChar char="•"/>
            </a:pPr>
            <a:r>
              <a:rPr lang="en-GB" dirty="0"/>
              <a:t>Why now?</a:t>
            </a:r>
          </a:p>
          <a:p>
            <a:pPr marL="298450" marR="5080" indent="-285750">
              <a:spcBef>
                <a:spcPts val="990"/>
              </a:spcBef>
              <a:buFont typeface="Arial" panose="020B0604020202020204" pitchFamily="34" charset="0"/>
              <a:buChar char="•"/>
            </a:pPr>
            <a:r>
              <a:rPr lang="en-GB" dirty="0"/>
              <a:t>Challenges of modern AI</a:t>
            </a:r>
            <a:endParaRPr lang="en-GB" sz="1600" b="1" dirty="0"/>
          </a:p>
          <a:p>
            <a:pPr marL="12700" marR="5080">
              <a:spcBef>
                <a:spcPts val="990"/>
              </a:spcBef>
            </a:pPr>
            <a:endParaRPr lang="en-GB" sz="1600" b="1" dirty="0">
              <a:cs typeface="Arial MT"/>
            </a:endParaRPr>
          </a:p>
          <a:p>
            <a:endParaRPr lang="en-GB" sz="1600" dirty="0"/>
          </a:p>
        </p:txBody>
      </p:sp>
      <p:sp>
        <p:nvSpPr>
          <p:cNvPr id="4" name="object 4">
            <a:extLst>
              <a:ext uri="{FF2B5EF4-FFF2-40B4-BE49-F238E27FC236}">
                <a16:creationId xmlns:a16="http://schemas.microsoft.com/office/drawing/2014/main" id="{CA7E0BE8-8B3B-F5A8-015D-29918DDDEB34}"/>
              </a:ext>
            </a:extLst>
          </p:cNvPr>
          <p:cNvSpPr txBox="1"/>
          <p:nvPr/>
        </p:nvSpPr>
        <p:spPr>
          <a:xfrm>
            <a:off x="6614073" y="1690688"/>
            <a:ext cx="5086421" cy="3375924"/>
          </a:xfrm>
          <a:prstGeom prst="rect">
            <a:avLst/>
          </a:prstGeom>
        </p:spPr>
        <p:txBody>
          <a:bodyPr vert="horz" wrap="square" lIns="0" tIns="76835" rIns="0" bIns="0" rtlCol="0">
            <a:spAutoFit/>
          </a:bodyPr>
          <a:lstStyle/>
          <a:p>
            <a:pPr marL="12700" marR="5080">
              <a:spcBef>
                <a:spcPts val="990"/>
              </a:spcBef>
            </a:pPr>
            <a:r>
              <a:rPr lang="en-GB" b="1" dirty="0">
                <a:cs typeface="Arial MT"/>
              </a:rPr>
              <a:t>Part II:</a:t>
            </a:r>
          </a:p>
          <a:p>
            <a:pPr marL="12700" marR="5080">
              <a:spcBef>
                <a:spcPts val="990"/>
              </a:spcBef>
            </a:pPr>
            <a:r>
              <a:rPr lang="en-GB" b="1" dirty="0">
                <a:cs typeface="Arial MT"/>
              </a:rPr>
              <a:t>9:30-12:30</a:t>
            </a:r>
          </a:p>
          <a:p>
            <a:pPr marL="12700" marR="5080">
              <a:spcBef>
                <a:spcPts val="990"/>
              </a:spcBef>
            </a:pPr>
            <a:endParaRPr lang="en-GB" dirty="0"/>
          </a:p>
          <a:p>
            <a:pPr marL="12700" marR="5080">
              <a:spcBef>
                <a:spcPts val="990"/>
              </a:spcBef>
            </a:pPr>
            <a:endParaRPr lang="en-GB" dirty="0"/>
          </a:p>
          <a:p>
            <a:pPr marL="298450" marR="5080" indent="-285750">
              <a:spcBef>
                <a:spcPts val="990"/>
              </a:spcBef>
              <a:buFont typeface="Arial" panose="020B0604020202020204" pitchFamily="34" charset="0"/>
              <a:buChar char="•"/>
            </a:pPr>
            <a:r>
              <a:rPr lang="en-GB" dirty="0"/>
              <a:t>Why </a:t>
            </a:r>
            <a:r>
              <a:rPr lang="en-GB" b="1" dirty="0"/>
              <a:t>Python</a:t>
            </a:r>
            <a:r>
              <a:rPr lang="en-GB" dirty="0"/>
              <a:t>?</a:t>
            </a:r>
          </a:p>
          <a:p>
            <a:pPr marL="298450" marR="5080" indent="-285750">
              <a:spcBef>
                <a:spcPts val="990"/>
              </a:spcBef>
              <a:buFont typeface="Arial" panose="020B0604020202020204" pitchFamily="34" charset="0"/>
              <a:buChar char="•"/>
            </a:pPr>
            <a:r>
              <a:rPr lang="en-GB" dirty="0"/>
              <a:t>Roadmap to mastering Python for AI</a:t>
            </a:r>
            <a:endParaRPr lang="en-GB" b="1" dirty="0"/>
          </a:p>
          <a:p>
            <a:pPr marL="298450" marR="5080" indent="-285750">
              <a:spcBef>
                <a:spcPts val="990"/>
              </a:spcBef>
              <a:buFont typeface="Arial" panose="020B0604020202020204" pitchFamily="34" charset="0"/>
              <a:buChar char="•"/>
            </a:pPr>
            <a:r>
              <a:rPr lang="en-GB" sz="1600" b="1" dirty="0"/>
              <a:t>Practical session</a:t>
            </a:r>
          </a:p>
          <a:p>
            <a:pPr marL="12700" marR="5080">
              <a:spcBef>
                <a:spcPts val="990"/>
              </a:spcBef>
            </a:pPr>
            <a:endParaRPr lang="en-GB" sz="1600" b="1" dirty="0">
              <a:cs typeface="Arial MT"/>
            </a:endParaRPr>
          </a:p>
          <a:p>
            <a:endParaRPr lang="en-GB" sz="1600" dirty="0"/>
          </a:p>
        </p:txBody>
      </p:sp>
    </p:spTree>
    <p:extLst>
      <p:ext uri="{BB962C8B-B14F-4D97-AF65-F5344CB8AC3E}">
        <p14:creationId xmlns:p14="http://schemas.microsoft.com/office/powerpoint/2010/main" val="1954533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CCFE6-A192-63C9-42A1-1237C9B25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27825-FF5E-8ED7-D1EF-1F29025346B1}"/>
              </a:ext>
            </a:extLst>
          </p:cNvPr>
          <p:cNvSpPr>
            <a:spLocks noGrp="1"/>
          </p:cNvSpPr>
          <p:nvPr>
            <p:ph type="title"/>
          </p:nvPr>
        </p:nvSpPr>
        <p:spPr/>
        <p:txBody>
          <a:bodyPr>
            <a:normAutofit/>
          </a:bodyPr>
          <a:lstStyle/>
          <a:p>
            <a:r>
              <a:rPr lang="en-US" sz="4000" dirty="0"/>
              <a:t>The “AI winter”: 1970s</a:t>
            </a:r>
          </a:p>
        </p:txBody>
      </p:sp>
      <p:pic>
        <p:nvPicPr>
          <p:cNvPr id="3" name="object 3">
            <a:extLst>
              <a:ext uri="{FF2B5EF4-FFF2-40B4-BE49-F238E27FC236}">
                <a16:creationId xmlns:a16="http://schemas.microsoft.com/office/drawing/2014/main" id="{99740055-4C1F-DC21-2A66-FE5D6A6E56F3}"/>
              </a:ext>
            </a:extLst>
          </p:cNvPr>
          <p:cNvPicPr/>
          <p:nvPr/>
        </p:nvPicPr>
        <p:blipFill>
          <a:blip r:embed="rId2" cstate="print"/>
          <a:stretch>
            <a:fillRect/>
          </a:stretch>
        </p:blipFill>
        <p:spPr>
          <a:xfrm>
            <a:off x="928916" y="1438835"/>
            <a:ext cx="10515600" cy="4781726"/>
          </a:xfrm>
          <a:prstGeom prst="rect">
            <a:avLst/>
          </a:prstGeom>
        </p:spPr>
      </p:pic>
      <p:pic>
        <p:nvPicPr>
          <p:cNvPr id="4" name="Picture 3">
            <a:extLst>
              <a:ext uri="{FF2B5EF4-FFF2-40B4-BE49-F238E27FC236}">
                <a16:creationId xmlns:a16="http://schemas.microsoft.com/office/drawing/2014/main" id="{34D8F242-901F-FF41-2A87-A892E680F1F7}"/>
              </a:ext>
            </a:extLst>
          </p:cNvPr>
          <p:cNvPicPr>
            <a:picLocks noChangeAspect="1"/>
          </p:cNvPicPr>
          <p:nvPr/>
        </p:nvPicPr>
        <p:blipFill>
          <a:blip r:embed="rId3"/>
          <a:stretch>
            <a:fillRect/>
          </a:stretch>
        </p:blipFill>
        <p:spPr>
          <a:xfrm>
            <a:off x="6346388" y="1199725"/>
            <a:ext cx="5188844" cy="5511800"/>
          </a:xfrm>
          <a:prstGeom prst="rect">
            <a:avLst/>
          </a:prstGeom>
        </p:spPr>
      </p:pic>
      <p:sp>
        <p:nvSpPr>
          <p:cNvPr id="7" name="object 4">
            <a:extLst>
              <a:ext uri="{FF2B5EF4-FFF2-40B4-BE49-F238E27FC236}">
                <a16:creationId xmlns:a16="http://schemas.microsoft.com/office/drawing/2014/main" id="{1CBFF9B3-D8C5-A163-59F6-68EED500FBC1}"/>
              </a:ext>
            </a:extLst>
          </p:cNvPr>
          <p:cNvSpPr txBox="1"/>
          <p:nvPr/>
        </p:nvSpPr>
        <p:spPr>
          <a:xfrm>
            <a:off x="6896768" y="2525288"/>
            <a:ext cx="5032022" cy="1062470"/>
          </a:xfrm>
          <a:prstGeom prst="rect">
            <a:avLst/>
          </a:prstGeom>
        </p:spPr>
        <p:txBody>
          <a:bodyPr vert="horz" wrap="square" lIns="0" tIns="76835" rIns="0" bIns="0" rtlCol="0">
            <a:spAutoFit/>
          </a:bodyPr>
          <a:lstStyle/>
          <a:p>
            <a:r>
              <a:rPr lang="en-GB" sz="1600" dirty="0"/>
              <a:t>AI Winter refers to periods when AI research funding and interest declined due to unmet expectations and lack of technological progress.</a:t>
            </a:r>
            <a:br>
              <a:rPr lang="en-GB" sz="1600" dirty="0"/>
            </a:br>
            <a:r>
              <a:rPr lang="en-GB" sz="1600" dirty="0"/>
              <a:t>	</a:t>
            </a:r>
          </a:p>
        </p:txBody>
      </p:sp>
    </p:spTree>
    <p:extLst>
      <p:ext uri="{BB962C8B-B14F-4D97-AF65-F5344CB8AC3E}">
        <p14:creationId xmlns:p14="http://schemas.microsoft.com/office/powerpoint/2010/main" val="2588957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592D6-A17D-1900-0501-B467992CC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0477F-D8BA-84C3-8213-BD22ADA887E3}"/>
              </a:ext>
            </a:extLst>
          </p:cNvPr>
          <p:cNvSpPr>
            <a:spLocks noGrp="1"/>
          </p:cNvSpPr>
          <p:nvPr>
            <p:ph type="title"/>
          </p:nvPr>
        </p:nvSpPr>
        <p:spPr/>
        <p:txBody>
          <a:bodyPr>
            <a:normAutofit/>
          </a:bodyPr>
          <a:lstStyle/>
          <a:p>
            <a:r>
              <a:rPr lang="en-US" sz="4000" dirty="0"/>
              <a:t>The “AI winter”: 1970s</a:t>
            </a:r>
          </a:p>
        </p:txBody>
      </p:sp>
      <p:pic>
        <p:nvPicPr>
          <p:cNvPr id="3" name="object 3">
            <a:extLst>
              <a:ext uri="{FF2B5EF4-FFF2-40B4-BE49-F238E27FC236}">
                <a16:creationId xmlns:a16="http://schemas.microsoft.com/office/drawing/2014/main" id="{517A0AA1-8F0D-96EB-189A-D5443BD3286E}"/>
              </a:ext>
            </a:extLst>
          </p:cNvPr>
          <p:cNvPicPr/>
          <p:nvPr/>
        </p:nvPicPr>
        <p:blipFill>
          <a:blip r:embed="rId3" cstate="print"/>
          <a:stretch>
            <a:fillRect/>
          </a:stretch>
        </p:blipFill>
        <p:spPr>
          <a:xfrm>
            <a:off x="928916" y="1438835"/>
            <a:ext cx="10515600" cy="4781726"/>
          </a:xfrm>
          <a:prstGeom prst="rect">
            <a:avLst/>
          </a:prstGeom>
        </p:spPr>
      </p:pic>
      <p:pic>
        <p:nvPicPr>
          <p:cNvPr id="4" name="Picture 3">
            <a:extLst>
              <a:ext uri="{FF2B5EF4-FFF2-40B4-BE49-F238E27FC236}">
                <a16:creationId xmlns:a16="http://schemas.microsoft.com/office/drawing/2014/main" id="{5F19EB48-577C-1F86-2D38-D85642761A64}"/>
              </a:ext>
            </a:extLst>
          </p:cNvPr>
          <p:cNvPicPr>
            <a:picLocks noChangeAspect="1"/>
          </p:cNvPicPr>
          <p:nvPr/>
        </p:nvPicPr>
        <p:blipFill>
          <a:blip r:embed="rId4"/>
          <a:stretch>
            <a:fillRect/>
          </a:stretch>
        </p:blipFill>
        <p:spPr>
          <a:xfrm>
            <a:off x="6346388" y="1199725"/>
            <a:ext cx="5188844" cy="5511800"/>
          </a:xfrm>
          <a:prstGeom prst="rect">
            <a:avLst/>
          </a:prstGeom>
        </p:spPr>
      </p:pic>
      <p:sp>
        <p:nvSpPr>
          <p:cNvPr id="5" name="Content Placeholder 2">
            <a:extLst>
              <a:ext uri="{FF2B5EF4-FFF2-40B4-BE49-F238E27FC236}">
                <a16:creationId xmlns:a16="http://schemas.microsoft.com/office/drawing/2014/main" id="{5A66776B-3B0D-3EC5-BBE9-EF209ED16CCA}"/>
              </a:ext>
            </a:extLst>
          </p:cNvPr>
          <p:cNvSpPr txBox="1">
            <a:spLocks/>
          </p:cNvSpPr>
          <p:nvPr/>
        </p:nvSpPr>
        <p:spPr>
          <a:xfrm>
            <a:off x="6711306" y="2631451"/>
            <a:ext cx="5255063" cy="3721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By the 1960s, they had:</a:t>
            </a:r>
          </a:p>
          <a:p>
            <a:pPr lvl="1">
              <a:buFont typeface="Wingdings" panose="05000000000000000000" pitchFamily="2" charset="2"/>
              <a:buChar char="ü"/>
            </a:pPr>
            <a:r>
              <a:rPr lang="en-GB" sz="1600" dirty="0"/>
              <a:t>Good ideas</a:t>
            </a:r>
          </a:p>
          <a:p>
            <a:pPr lvl="1">
              <a:buFont typeface="Wingdings" panose="05000000000000000000" pitchFamily="2" charset="2"/>
              <a:buChar char="ü"/>
            </a:pPr>
            <a:r>
              <a:rPr lang="en-GB" sz="1600" dirty="0"/>
              <a:t>Optimism</a:t>
            </a:r>
          </a:p>
          <a:p>
            <a:r>
              <a:rPr lang="en-GB" sz="1600" dirty="0"/>
              <a:t>They didn’t have:</a:t>
            </a:r>
          </a:p>
          <a:p>
            <a:pPr lvl="1">
              <a:buFont typeface="Arial" panose="020B0604020202020204" pitchFamily="34" charset="0"/>
              <a:buBlip>
                <a:blip r:embed="rId5">
                  <a:extLst>
                    <a:ext uri="{96DAC541-7B7A-43D3-8B79-37D633B846F1}">
                      <asvg:svgBlip xmlns:asvg="http://schemas.microsoft.com/office/drawing/2016/SVG/main" r:embed="rId6"/>
                    </a:ext>
                  </a:extLst>
                </a:blip>
              </a:buBlip>
            </a:pPr>
            <a:r>
              <a:rPr lang="en-GB" sz="1600" dirty="0"/>
              <a:t>Data</a:t>
            </a:r>
          </a:p>
          <a:p>
            <a:pPr lvl="1">
              <a:buFont typeface="Arial" panose="020B0604020202020204" pitchFamily="34" charset="0"/>
              <a:buBlip>
                <a:blip r:embed="rId5">
                  <a:extLst>
                    <a:ext uri="{96DAC541-7B7A-43D3-8B79-37D633B846F1}">
                      <asvg:svgBlip xmlns:asvg="http://schemas.microsoft.com/office/drawing/2016/SVG/main" r:embed="rId6"/>
                    </a:ext>
                  </a:extLst>
                </a:blip>
              </a:buBlip>
            </a:pPr>
            <a:r>
              <a:rPr lang="en-GB" sz="1600" dirty="0"/>
              <a:t>Computational power</a:t>
            </a:r>
          </a:p>
          <a:p>
            <a:pPr lvl="1">
              <a:buFont typeface="Arial" panose="020B0604020202020204" pitchFamily="34" charset="0"/>
              <a:buBlip>
                <a:blip r:embed="rId5">
                  <a:extLst>
                    <a:ext uri="{96DAC541-7B7A-43D3-8B79-37D633B846F1}">
                      <asvg:svgBlip xmlns:asvg="http://schemas.microsoft.com/office/drawing/2016/SVG/main" r:embed="rId6"/>
                    </a:ext>
                  </a:extLst>
                </a:blip>
              </a:buBlip>
            </a:pPr>
            <a:r>
              <a:rPr lang="en-GB" sz="1600" dirty="0"/>
              <a:t>Money</a:t>
            </a:r>
          </a:p>
          <a:p>
            <a:pPr marL="360000" indent="-360000">
              <a:lnSpc>
                <a:spcPct val="100000"/>
              </a:lnSpc>
              <a:defRPr/>
            </a:pPr>
            <a:r>
              <a:rPr lang="en-GB" sz="1600" spc="60" dirty="0">
                <a:solidFill>
                  <a:srgbClr val="000000"/>
                </a:solidFill>
                <a:cs typeface="Microsoft New Tai Lue" panose="020B0502040204020203" pitchFamily="34" charset="0"/>
              </a:rPr>
              <a:t>Setbacks:</a:t>
            </a:r>
            <a:endParaRPr lang="en-GB" sz="1600" dirty="0"/>
          </a:p>
          <a:p>
            <a:pPr marL="719138" lvl="1" indent="-358775">
              <a:lnSpc>
                <a:spcPct val="100000"/>
              </a:lnSpc>
              <a:buFont typeface="Arial" panose="020B0604020202020204" pitchFamily="34" charset="0"/>
              <a:buBlip>
                <a:blip r:embed="rId5">
                  <a:extLst>
                    <a:ext uri="{96DAC541-7B7A-43D3-8B79-37D633B846F1}">
                      <asvg:svgBlip xmlns:asvg="http://schemas.microsoft.com/office/drawing/2016/SVG/main" r:embed="rId6"/>
                    </a:ext>
                  </a:extLst>
                </a:blip>
              </a:buBlip>
              <a:defRPr/>
            </a:pPr>
            <a:r>
              <a:rPr lang="en-GB" sz="1600" dirty="0"/>
              <a:t>1966: ALPAC report </a:t>
            </a:r>
            <a:r>
              <a:rPr lang="en-GB" sz="1600" dirty="0">
                <a:sym typeface="Wingdings" panose="05000000000000000000" pitchFamily="2" charset="2"/>
              </a:rPr>
              <a:t> machines cannot replace humans for translation</a:t>
            </a:r>
            <a:endParaRPr lang="en-GB" sz="1600" dirty="0"/>
          </a:p>
          <a:p>
            <a:pPr marL="719138" lvl="1" indent="-358775">
              <a:lnSpc>
                <a:spcPct val="100000"/>
              </a:lnSpc>
              <a:buFont typeface="Arial" panose="020B0604020202020204" pitchFamily="34" charset="0"/>
              <a:buBlip>
                <a:blip r:embed="rId5">
                  <a:extLst>
                    <a:ext uri="{96DAC541-7B7A-43D3-8B79-37D633B846F1}">
                      <asvg:svgBlip xmlns:asvg="http://schemas.microsoft.com/office/drawing/2016/SVG/main" r:embed="rId6"/>
                    </a:ext>
                  </a:extLst>
                </a:blip>
              </a:buBlip>
              <a:defRPr/>
            </a:pPr>
            <a:r>
              <a:rPr lang="en-GB" sz="1600" dirty="0"/>
              <a:t>1973: </a:t>
            </a:r>
            <a:r>
              <a:rPr lang="en-GB" sz="1600" dirty="0" err="1"/>
              <a:t>Lighthill</a:t>
            </a:r>
            <a:r>
              <a:rPr lang="en-GB" sz="1600" dirty="0"/>
              <a:t> report </a:t>
            </a:r>
            <a:r>
              <a:rPr lang="en-GB" sz="1600" dirty="0">
                <a:sym typeface="Wingdings" panose="05000000000000000000" pitchFamily="2" charset="2"/>
              </a:rPr>
              <a:t> AI cannot solve realistic problems</a:t>
            </a:r>
            <a:endParaRPr lang="en-GB" sz="1600" dirty="0"/>
          </a:p>
          <a:p>
            <a:pPr marL="360363" lvl="1" indent="0">
              <a:buFont typeface="Arial" panose="020B0604020202020204" pitchFamily="34" charset="0"/>
              <a:buNone/>
            </a:pPr>
            <a:endParaRPr lang="en-US" sz="1800" dirty="0"/>
          </a:p>
        </p:txBody>
      </p:sp>
      <p:sp>
        <p:nvSpPr>
          <p:cNvPr id="7" name="object 4">
            <a:extLst>
              <a:ext uri="{FF2B5EF4-FFF2-40B4-BE49-F238E27FC236}">
                <a16:creationId xmlns:a16="http://schemas.microsoft.com/office/drawing/2014/main" id="{8CEEB0E8-71ED-F7DD-A0F0-B8BB1210D9F3}"/>
              </a:ext>
            </a:extLst>
          </p:cNvPr>
          <p:cNvSpPr txBox="1"/>
          <p:nvPr/>
        </p:nvSpPr>
        <p:spPr>
          <a:xfrm>
            <a:off x="6934347" y="1403189"/>
            <a:ext cx="5032022" cy="816249"/>
          </a:xfrm>
          <a:prstGeom prst="rect">
            <a:avLst/>
          </a:prstGeom>
        </p:spPr>
        <p:txBody>
          <a:bodyPr vert="horz" wrap="square" lIns="0" tIns="76835" rIns="0" bIns="0" rtlCol="0">
            <a:spAutoFit/>
          </a:bodyPr>
          <a:lstStyle/>
          <a:p>
            <a:r>
              <a:rPr lang="en-GB" sz="1600" i="1" dirty="0"/>
              <a:t>From three to eight years we will have a machine with the general intelligence of an average human being.</a:t>
            </a:r>
            <a:br>
              <a:rPr lang="en-GB" sz="1600" dirty="0"/>
            </a:br>
            <a:r>
              <a:rPr lang="en-GB" sz="1600" dirty="0"/>
              <a:t>	                — 	</a:t>
            </a:r>
            <a:r>
              <a:rPr lang="en-GB" sz="1600" b="1" dirty="0"/>
              <a:t>Marvin Minsky</a:t>
            </a:r>
            <a:r>
              <a:rPr lang="en-GB" sz="1600" dirty="0"/>
              <a:t>, </a:t>
            </a:r>
            <a:r>
              <a:rPr lang="en-GB" sz="1600" i="1" dirty="0"/>
              <a:t>AI pioneer (1970)</a:t>
            </a:r>
            <a:endParaRPr lang="en-GB" sz="1600" dirty="0"/>
          </a:p>
        </p:txBody>
      </p:sp>
    </p:spTree>
    <p:extLst>
      <p:ext uri="{BB962C8B-B14F-4D97-AF65-F5344CB8AC3E}">
        <p14:creationId xmlns:p14="http://schemas.microsoft.com/office/powerpoint/2010/main" val="3312900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95DC2-D138-7808-52A8-082C21155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2D839F-AE27-3FF1-F6EB-606641192201}"/>
              </a:ext>
            </a:extLst>
          </p:cNvPr>
          <p:cNvSpPr txBox="1">
            <a:spLocks/>
          </p:cNvSpPr>
          <p:nvPr/>
        </p:nvSpPr>
        <p:spPr>
          <a:xfrm>
            <a:off x="588964" y="620714"/>
            <a:ext cx="11012486" cy="865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Neural inspiration from the brain (1940-1960)</a:t>
            </a:r>
            <a:endParaRPr lang="en-GB" sz="4000" dirty="0"/>
          </a:p>
          <a:p>
            <a:endParaRPr lang="en-GB" dirty="0"/>
          </a:p>
        </p:txBody>
      </p:sp>
      <p:sp>
        <p:nvSpPr>
          <p:cNvPr id="3" name="Content Placeholder 2">
            <a:extLst>
              <a:ext uri="{FF2B5EF4-FFF2-40B4-BE49-F238E27FC236}">
                <a16:creationId xmlns:a16="http://schemas.microsoft.com/office/drawing/2014/main" id="{9DB5E7EE-9973-F3B6-0E19-F4846B0AB0EF}"/>
              </a:ext>
            </a:extLst>
          </p:cNvPr>
          <p:cNvSpPr txBox="1">
            <a:spLocks/>
          </p:cNvSpPr>
          <p:nvPr/>
        </p:nvSpPr>
        <p:spPr>
          <a:xfrm>
            <a:off x="375443" y="2641600"/>
            <a:ext cx="5356800" cy="35956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The brain uses billions of interconnected neurons.</a:t>
            </a:r>
          </a:p>
          <a:p>
            <a:r>
              <a:rPr lang="en-GB" sz="1600" dirty="0"/>
              <a:t>Many simple interactions can solve complex tasks.</a:t>
            </a:r>
          </a:p>
          <a:p>
            <a:r>
              <a:rPr lang="en-GB" sz="1600" dirty="0"/>
              <a:t>Can we use this concept to make computers learn?</a:t>
            </a:r>
          </a:p>
        </p:txBody>
      </p:sp>
      <p:pic>
        <p:nvPicPr>
          <p:cNvPr id="6" name="Picture 5">
            <a:extLst>
              <a:ext uri="{FF2B5EF4-FFF2-40B4-BE49-F238E27FC236}">
                <a16:creationId xmlns:a16="http://schemas.microsoft.com/office/drawing/2014/main" id="{1BDDA8FB-9A7F-B4FB-E370-C3BC08F95BA6}"/>
              </a:ext>
            </a:extLst>
          </p:cNvPr>
          <p:cNvPicPr>
            <a:picLocks noChangeAspect="1"/>
          </p:cNvPicPr>
          <p:nvPr/>
        </p:nvPicPr>
        <p:blipFill>
          <a:blip r:embed="rId2"/>
          <a:stretch>
            <a:fillRect/>
          </a:stretch>
        </p:blipFill>
        <p:spPr>
          <a:xfrm>
            <a:off x="5581102" y="1504461"/>
            <a:ext cx="5150427" cy="4732825"/>
          </a:xfrm>
          <a:prstGeom prst="rect">
            <a:avLst/>
          </a:prstGeom>
        </p:spPr>
      </p:pic>
    </p:spTree>
    <p:extLst>
      <p:ext uri="{BB962C8B-B14F-4D97-AF65-F5344CB8AC3E}">
        <p14:creationId xmlns:p14="http://schemas.microsoft.com/office/powerpoint/2010/main" val="398467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72802-8047-EC7E-75F2-9D0B02B10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BEE12-D619-A38F-C553-811A082DBCF8}"/>
              </a:ext>
            </a:extLst>
          </p:cNvPr>
          <p:cNvSpPr>
            <a:spLocks noGrp="1"/>
          </p:cNvSpPr>
          <p:nvPr>
            <p:ph type="title"/>
          </p:nvPr>
        </p:nvSpPr>
        <p:spPr/>
        <p:txBody>
          <a:bodyPr>
            <a:normAutofit/>
          </a:bodyPr>
          <a:lstStyle/>
          <a:p>
            <a:r>
              <a:rPr lang="en-US" sz="4000" dirty="0"/>
              <a:t>The second wave: 1980s</a:t>
            </a:r>
          </a:p>
        </p:txBody>
      </p:sp>
      <p:pic>
        <p:nvPicPr>
          <p:cNvPr id="3" name="object 3">
            <a:extLst>
              <a:ext uri="{FF2B5EF4-FFF2-40B4-BE49-F238E27FC236}">
                <a16:creationId xmlns:a16="http://schemas.microsoft.com/office/drawing/2014/main" id="{8437F1EB-892F-2E87-E0B9-50BB32511D8C}"/>
              </a:ext>
            </a:extLst>
          </p:cNvPr>
          <p:cNvPicPr/>
          <p:nvPr/>
        </p:nvPicPr>
        <p:blipFill>
          <a:blip r:embed="rId2" cstate="print"/>
          <a:stretch>
            <a:fillRect/>
          </a:stretch>
        </p:blipFill>
        <p:spPr>
          <a:xfrm>
            <a:off x="928916" y="1438835"/>
            <a:ext cx="10515600" cy="4781726"/>
          </a:xfrm>
          <a:prstGeom prst="rect">
            <a:avLst/>
          </a:prstGeom>
        </p:spPr>
      </p:pic>
      <p:pic>
        <p:nvPicPr>
          <p:cNvPr id="6" name="Picture 5">
            <a:extLst>
              <a:ext uri="{FF2B5EF4-FFF2-40B4-BE49-F238E27FC236}">
                <a16:creationId xmlns:a16="http://schemas.microsoft.com/office/drawing/2014/main" id="{C449614E-1D57-D9A6-ED94-38FBD21F54A1}"/>
              </a:ext>
            </a:extLst>
          </p:cNvPr>
          <p:cNvPicPr>
            <a:picLocks noChangeAspect="1"/>
          </p:cNvPicPr>
          <p:nvPr/>
        </p:nvPicPr>
        <p:blipFill>
          <a:blip r:embed="rId3"/>
          <a:stretch>
            <a:fillRect/>
          </a:stretch>
        </p:blipFill>
        <p:spPr>
          <a:xfrm>
            <a:off x="8498540" y="1199725"/>
            <a:ext cx="3036691" cy="5511800"/>
          </a:xfrm>
          <a:prstGeom prst="rect">
            <a:avLst/>
          </a:prstGeom>
        </p:spPr>
      </p:pic>
    </p:spTree>
    <p:extLst>
      <p:ext uri="{BB962C8B-B14F-4D97-AF65-F5344CB8AC3E}">
        <p14:creationId xmlns:p14="http://schemas.microsoft.com/office/powerpoint/2010/main" val="457958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CEF36-8F3B-AB09-5EBE-23AB32908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84A37-B0B2-35F1-533B-EB0A1ED9D9A6}"/>
              </a:ext>
            </a:extLst>
          </p:cNvPr>
          <p:cNvSpPr>
            <a:spLocks noGrp="1"/>
          </p:cNvSpPr>
          <p:nvPr>
            <p:ph type="title"/>
          </p:nvPr>
        </p:nvSpPr>
        <p:spPr/>
        <p:txBody>
          <a:bodyPr>
            <a:normAutofit/>
          </a:bodyPr>
          <a:lstStyle/>
          <a:p>
            <a:r>
              <a:rPr lang="en-US" sz="4000" dirty="0"/>
              <a:t>The AI boom (2000s-today)</a:t>
            </a:r>
          </a:p>
        </p:txBody>
      </p:sp>
      <p:pic>
        <p:nvPicPr>
          <p:cNvPr id="3" name="object 3">
            <a:extLst>
              <a:ext uri="{FF2B5EF4-FFF2-40B4-BE49-F238E27FC236}">
                <a16:creationId xmlns:a16="http://schemas.microsoft.com/office/drawing/2014/main" id="{73128573-1377-5227-932D-38206695C2F7}"/>
              </a:ext>
            </a:extLst>
          </p:cNvPr>
          <p:cNvPicPr/>
          <p:nvPr/>
        </p:nvPicPr>
        <p:blipFill>
          <a:blip r:embed="rId2" cstate="print"/>
          <a:stretch>
            <a:fillRect/>
          </a:stretch>
        </p:blipFill>
        <p:spPr>
          <a:xfrm>
            <a:off x="928916" y="1438835"/>
            <a:ext cx="10515600" cy="4781726"/>
          </a:xfrm>
          <a:prstGeom prst="rect">
            <a:avLst/>
          </a:prstGeom>
        </p:spPr>
      </p:pic>
    </p:spTree>
    <p:extLst>
      <p:ext uri="{BB962C8B-B14F-4D97-AF65-F5344CB8AC3E}">
        <p14:creationId xmlns:p14="http://schemas.microsoft.com/office/powerpoint/2010/main" val="2002659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8EE0-9C3A-CCE7-67E5-8BE50A2B06B8}"/>
              </a:ext>
            </a:extLst>
          </p:cNvPr>
          <p:cNvSpPr txBox="1">
            <a:spLocks/>
          </p:cNvSpPr>
          <p:nvPr/>
        </p:nvSpPr>
        <p:spPr>
          <a:xfrm>
            <a:off x="588963" y="620714"/>
            <a:ext cx="11012488" cy="863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t>AI boom: 2000s-today</a:t>
            </a:r>
          </a:p>
        </p:txBody>
      </p:sp>
      <p:graphicFrame>
        <p:nvGraphicFramePr>
          <p:cNvPr id="4" name="Content Placeholder 13">
            <a:extLst>
              <a:ext uri="{FF2B5EF4-FFF2-40B4-BE49-F238E27FC236}">
                <a16:creationId xmlns:a16="http://schemas.microsoft.com/office/drawing/2014/main" id="{724572AE-15CC-5480-AF7D-D98E2DADCE04}"/>
              </a:ext>
            </a:extLst>
          </p:cNvPr>
          <p:cNvGraphicFramePr>
            <a:graphicFrameLocks/>
          </p:cNvGraphicFramePr>
          <p:nvPr>
            <p:extLst>
              <p:ext uri="{D42A27DB-BD31-4B8C-83A1-F6EECF244321}">
                <p14:modId xmlns:p14="http://schemas.microsoft.com/office/powerpoint/2010/main" val="164937329"/>
              </p:ext>
            </p:extLst>
          </p:nvPr>
        </p:nvGraphicFramePr>
        <p:xfrm>
          <a:off x="-321428" y="1282535"/>
          <a:ext cx="12192001" cy="4810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528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08EA-372D-1B44-4959-8AF7D52208D0}"/>
              </a:ext>
            </a:extLst>
          </p:cNvPr>
          <p:cNvSpPr>
            <a:spLocks noGrp="1"/>
          </p:cNvSpPr>
          <p:nvPr>
            <p:ph type="title"/>
          </p:nvPr>
        </p:nvSpPr>
        <p:spPr/>
        <p:txBody>
          <a:bodyPr>
            <a:normAutofit/>
          </a:bodyPr>
          <a:lstStyle/>
          <a:p>
            <a:r>
              <a:rPr lang="en-US" sz="4000" dirty="0"/>
              <a:t>AI boom</a:t>
            </a:r>
          </a:p>
        </p:txBody>
      </p:sp>
      <p:sp>
        <p:nvSpPr>
          <p:cNvPr id="3" name="object 2">
            <a:extLst>
              <a:ext uri="{FF2B5EF4-FFF2-40B4-BE49-F238E27FC236}">
                <a16:creationId xmlns:a16="http://schemas.microsoft.com/office/drawing/2014/main" id="{55595462-C23A-B28C-0678-F9129A2BD8B5}"/>
              </a:ext>
            </a:extLst>
          </p:cNvPr>
          <p:cNvSpPr txBox="1"/>
          <p:nvPr/>
        </p:nvSpPr>
        <p:spPr>
          <a:xfrm>
            <a:off x="793948" y="1481265"/>
            <a:ext cx="939355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MT"/>
                <a:cs typeface="Arial MT"/>
              </a:rPr>
              <a:t>AI</a:t>
            </a:r>
            <a:r>
              <a:rPr sz="1600" spc="-20" dirty="0">
                <a:latin typeface="Arial MT"/>
                <a:cs typeface="Arial MT"/>
              </a:rPr>
              <a:t> </a:t>
            </a:r>
            <a:r>
              <a:rPr sz="1600" dirty="0">
                <a:latin typeface="Arial MT"/>
                <a:cs typeface="Arial MT"/>
              </a:rPr>
              <a:t>is</a:t>
            </a:r>
            <a:r>
              <a:rPr sz="1600" spc="-35" dirty="0">
                <a:latin typeface="Arial MT"/>
                <a:cs typeface="Arial MT"/>
              </a:rPr>
              <a:t> </a:t>
            </a:r>
            <a:r>
              <a:rPr sz="1600" spc="-10" dirty="0">
                <a:latin typeface="Arial MT"/>
                <a:cs typeface="Arial MT"/>
              </a:rPr>
              <a:t>transforming</a:t>
            </a:r>
            <a:r>
              <a:rPr sz="1600" dirty="0">
                <a:latin typeface="Arial MT"/>
                <a:cs typeface="Arial MT"/>
              </a:rPr>
              <a:t> the</a:t>
            </a:r>
            <a:r>
              <a:rPr sz="1600" spc="-20" dirty="0">
                <a:latin typeface="Arial MT"/>
                <a:cs typeface="Arial MT"/>
              </a:rPr>
              <a:t> </a:t>
            </a:r>
            <a:r>
              <a:rPr sz="1600" dirty="0">
                <a:latin typeface="Arial MT"/>
                <a:cs typeface="Arial MT"/>
              </a:rPr>
              <a:t>world</a:t>
            </a:r>
            <a:r>
              <a:rPr sz="1600" spc="-20" dirty="0">
                <a:latin typeface="Arial MT"/>
                <a:cs typeface="Arial MT"/>
              </a:rPr>
              <a:t> </a:t>
            </a:r>
            <a:r>
              <a:rPr sz="1600" dirty="0">
                <a:latin typeface="Arial MT"/>
                <a:cs typeface="Arial MT"/>
              </a:rPr>
              <a:t>and</a:t>
            </a:r>
            <a:r>
              <a:rPr sz="1600" spc="-20" dirty="0">
                <a:latin typeface="Arial MT"/>
                <a:cs typeface="Arial MT"/>
              </a:rPr>
              <a:t> </a:t>
            </a:r>
            <a:r>
              <a:rPr sz="1600" dirty="0">
                <a:latin typeface="Arial MT"/>
                <a:cs typeface="Arial MT"/>
              </a:rPr>
              <a:t>new</a:t>
            </a:r>
            <a:r>
              <a:rPr sz="1600" spc="-35" dirty="0">
                <a:latin typeface="Arial MT"/>
                <a:cs typeface="Arial MT"/>
              </a:rPr>
              <a:t> </a:t>
            </a:r>
            <a:r>
              <a:rPr sz="1600" dirty="0">
                <a:latin typeface="Arial MT"/>
                <a:cs typeface="Arial MT"/>
              </a:rPr>
              <a:t>AI</a:t>
            </a:r>
            <a:r>
              <a:rPr sz="1600" spc="-30" dirty="0">
                <a:latin typeface="Arial MT"/>
                <a:cs typeface="Arial MT"/>
              </a:rPr>
              <a:t> </a:t>
            </a:r>
            <a:r>
              <a:rPr sz="1600" dirty="0">
                <a:latin typeface="Arial MT"/>
                <a:cs typeface="Arial MT"/>
              </a:rPr>
              <a:t>tools</a:t>
            </a:r>
            <a:r>
              <a:rPr sz="1600" spc="-20" dirty="0">
                <a:latin typeface="Arial MT"/>
                <a:cs typeface="Arial MT"/>
              </a:rPr>
              <a:t> </a:t>
            </a:r>
            <a:r>
              <a:rPr sz="1600" dirty="0">
                <a:latin typeface="Arial MT"/>
                <a:cs typeface="Arial MT"/>
              </a:rPr>
              <a:t>are</a:t>
            </a:r>
            <a:r>
              <a:rPr sz="1600" spc="-20" dirty="0">
                <a:latin typeface="Arial MT"/>
                <a:cs typeface="Arial MT"/>
              </a:rPr>
              <a:t> </a:t>
            </a:r>
            <a:r>
              <a:rPr sz="1600" dirty="0">
                <a:latin typeface="Arial MT"/>
                <a:cs typeface="Arial MT"/>
              </a:rPr>
              <a:t>being</a:t>
            </a:r>
            <a:r>
              <a:rPr sz="1600" spc="-30" dirty="0">
                <a:latin typeface="Arial MT"/>
                <a:cs typeface="Arial MT"/>
              </a:rPr>
              <a:t> </a:t>
            </a:r>
            <a:r>
              <a:rPr sz="1600" dirty="0">
                <a:latin typeface="Arial MT"/>
                <a:cs typeface="Arial MT"/>
              </a:rPr>
              <a:t>developed</a:t>
            </a:r>
            <a:r>
              <a:rPr sz="1600" spc="-40" dirty="0">
                <a:latin typeface="Arial MT"/>
                <a:cs typeface="Arial MT"/>
              </a:rPr>
              <a:t> </a:t>
            </a:r>
            <a:r>
              <a:rPr sz="1600" dirty="0">
                <a:latin typeface="Arial MT"/>
                <a:cs typeface="Arial MT"/>
              </a:rPr>
              <a:t>everyday which</a:t>
            </a:r>
            <a:r>
              <a:rPr sz="1600" spc="-30" dirty="0">
                <a:latin typeface="Arial MT"/>
                <a:cs typeface="Arial MT"/>
              </a:rPr>
              <a:t> </a:t>
            </a:r>
            <a:r>
              <a:rPr sz="1600" dirty="0">
                <a:latin typeface="Arial MT"/>
                <a:cs typeface="Arial MT"/>
              </a:rPr>
              <a:t>is</a:t>
            </a:r>
            <a:r>
              <a:rPr sz="1600" spc="-30" dirty="0">
                <a:latin typeface="Arial MT"/>
                <a:cs typeface="Arial MT"/>
              </a:rPr>
              <a:t> </a:t>
            </a:r>
            <a:r>
              <a:rPr sz="1600" dirty="0">
                <a:latin typeface="Arial MT"/>
                <a:cs typeface="Arial MT"/>
              </a:rPr>
              <a:t>remarkable</a:t>
            </a:r>
            <a:r>
              <a:rPr sz="1600" spc="-5" dirty="0">
                <a:latin typeface="Arial MT"/>
                <a:cs typeface="Arial MT"/>
              </a:rPr>
              <a:t> </a:t>
            </a:r>
            <a:r>
              <a:rPr sz="1600" spc="-10" dirty="0">
                <a:latin typeface="Arial MT"/>
                <a:cs typeface="Arial MT"/>
              </a:rPr>
              <a:t>growth.</a:t>
            </a:r>
            <a:endParaRPr sz="1600" dirty="0">
              <a:latin typeface="Arial MT"/>
              <a:cs typeface="Arial MT"/>
            </a:endParaRPr>
          </a:p>
        </p:txBody>
      </p:sp>
      <p:sp>
        <p:nvSpPr>
          <p:cNvPr id="4" name="object 4">
            <a:extLst>
              <a:ext uri="{FF2B5EF4-FFF2-40B4-BE49-F238E27FC236}">
                <a16:creationId xmlns:a16="http://schemas.microsoft.com/office/drawing/2014/main" id="{C9AC793A-85D6-C2A6-A42A-BC654CD2AE93}"/>
              </a:ext>
            </a:extLst>
          </p:cNvPr>
          <p:cNvSpPr/>
          <p:nvPr/>
        </p:nvSpPr>
        <p:spPr>
          <a:xfrm>
            <a:off x="578384" y="3106351"/>
            <a:ext cx="1189990" cy="2978785"/>
          </a:xfrm>
          <a:custGeom>
            <a:avLst/>
            <a:gdLst/>
            <a:ahLst/>
            <a:cxnLst/>
            <a:rect l="l" t="t" r="r" b="b"/>
            <a:pathLst>
              <a:path w="1189989" h="2978785">
                <a:moveTo>
                  <a:pt x="0" y="118872"/>
                </a:moveTo>
                <a:lnTo>
                  <a:pt x="9347" y="72598"/>
                </a:lnTo>
                <a:lnTo>
                  <a:pt x="34837" y="34813"/>
                </a:lnTo>
                <a:lnTo>
                  <a:pt x="72646" y="9340"/>
                </a:lnTo>
                <a:lnTo>
                  <a:pt x="118948" y="0"/>
                </a:lnTo>
                <a:lnTo>
                  <a:pt x="1070597" y="0"/>
                </a:lnTo>
                <a:lnTo>
                  <a:pt x="1116870" y="9340"/>
                </a:lnTo>
                <a:lnTo>
                  <a:pt x="1154655" y="34813"/>
                </a:lnTo>
                <a:lnTo>
                  <a:pt x="1180128" y="72598"/>
                </a:lnTo>
                <a:lnTo>
                  <a:pt x="1189469" y="118872"/>
                </a:lnTo>
                <a:lnTo>
                  <a:pt x="1189469" y="2859659"/>
                </a:lnTo>
                <a:lnTo>
                  <a:pt x="1180128" y="2906004"/>
                </a:lnTo>
                <a:lnTo>
                  <a:pt x="1154655" y="2943821"/>
                </a:lnTo>
                <a:lnTo>
                  <a:pt x="1116870" y="2969304"/>
                </a:lnTo>
                <a:lnTo>
                  <a:pt x="1070597" y="2978645"/>
                </a:lnTo>
                <a:lnTo>
                  <a:pt x="118948" y="2978645"/>
                </a:lnTo>
                <a:lnTo>
                  <a:pt x="72646" y="2969304"/>
                </a:lnTo>
                <a:lnTo>
                  <a:pt x="34837" y="2943821"/>
                </a:lnTo>
                <a:lnTo>
                  <a:pt x="9347" y="2906004"/>
                </a:lnTo>
                <a:lnTo>
                  <a:pt x="0" y="2859659"/>
                </a:lnTo>
                <a:lnTo>
                  <a:pt x="0" y="118872"/>
                </a:lnTo>
                <a:close/>
              </a:path>
            </a:pathLst>
          </a:custGeom>
          <a:ln w="25400">
            <a:solidFill>
              <a:srgbClr val="E6B8AE"/>
            </a:solidFill>
          </a:ln>
        </p:spPr>
        <p:txBody>
          <a:bodyPr wrap="square" lIns="0" tIns="0" rIns="0" bIns="0" rtlCol="0"/>
          <a:lstStyle/>
          <a:p>
            <a:endParaRPr/>
          </a:p>
        </p:txBody>
      </p:sp>
      <p:sp>
        <p:nvSpPr>
          <p:cNvPr id="5" name="object 5">
            <a:extLst>
              <a:ext uri="{FF2B5EF4-FFF2-40B4-BE49-F238E27FC236}">
                <a16:creationId xmlns:a16="http://schemas.microsoft.com/office/drawing/2014/main" id="{330B4DCB-CECF-52C6-C0AA-456E28F2932D}"/>
              </a:ext>
            </a:extLst>
          </p:cNvPr>
          <p:cNvSpPr txBox="1"/>
          <p:nvPr/>
        </p:nvSpPr>
        <p:spPr>
          <a:xfrm>
            <a:off x="691986" y="5029767"/>
            <a:ext cx="961390" cy="939800"/>
          </a:xfrm>
          <a:prstGeom prst="rect">
            <a:avLst/>
          </a:prstGeom>
        </p:spPr>
        <p:txBody>
          <a:bodyPr vert="horz" wrap="square" lIns="0" tIns="12065" rIns="0" bIns="0" rtlCol="0">
            <a:spAutoFit/>
          </a:bodyPr>
          <a:lstStyle/>
          <a:p>
            <a:pPr marL="12700" marR="5080">
              <a:lnSpc>
                <a:spcPct val="100000"/>
              </a:lnSpc>
              <a:spcBef>
                <a:spcPts val="95"/>
              </a:spcBef>
            </a:pPr>
            <a:r>
              <a:rPr sz="1000" spc="-10" dirty="0">
                <a:latin typeface="Arial MT"/>
                <a:cs typeface="Arial MT"/>
              </a:rPr>
              <a:t>Conversational </a:t>
            </a:r>
            <a:r>
              <a:rPr sz="1000" dirty="0">
                <a:latin typeface="Arial MT"/>
                <a:cs typeface="Arial MT"/>
              </a:rPr>
              <a:t>AI</a:t>
            </a:r>
            <a:r>
              <a:rPr sz="1000" spc="-20" dirty="0">
                <a:latin typeface="Arial MT"/>
                <a:cs typeface="Arial MT"/>
              </a:rPr>
              <a:t> </a:t>
            </a:r>
            <a:r>
              <a:rPr sz="1000" dirty="0">
                <a:latin typeface="Arial MT"/>
                <a:cs typeface="Arial MT"/>
              </a:rPr>
              <a:t>from</a:t>
            </a:r>
            <a:r>
              <a:rPr sz="1000" spc="-20" dirty="0">
                <a:latin typeface="Arial MT"/>
                <a:cs typeface="Arial MT"/>
              </a:rPr>
              <a:t> </a:t>
            </a:r>
            <a:r>
              <a:rPr sz="1000" spc="-10" dirty="0">
                <a:latin typeface="Arial MT"/>
                <a:cs typeface="Arial MT"/>
              </a:rPr>
              <a:t>OpenAI </a:t>
            </a:r>
            <a:r>
              <a:rPr sz="1000" dirty="0">
                <a:latin typeface="Arial MT"/>
                <a:cs typeface="Arial MT"/>
              </a:rPr>
              <a:t>focusing</a:t>
            </a:r>
            <a:r>
              <a:rPr sz="1000" spc="-40" dirty="0">
                <a:latin typeface="Arial MT"/>
                <a:cs typeface="Arial MT"/>
              </a:rPr>
              <a:t> </a:t>
            </a:r>
            <a:r>
              <a:rPr sz="1000" dirty="0">
                <a:latin typeface="Arial MT"/>
                <a:cs typeface="Arial MT"/>
              </a:rPr>
              <a:t>on</a:t>
            </a:r>
            <a:r>
              <a:rPr sz="1000" spc="-15" dirty="0">
                <a:latin typeface="Arial MT"/>
                <a:cs typeface="Arial MT"/>
              </a:rPr>
              <a:t> </a:t>
            </a:r>
            <a:r>
              <a:rPr sz="1000" spc="-20" dirty="0">
                <a:latin typeface="Arial MT"/>
                <a:cs typeface="Arial MT"/>
              </a:rPr>
              <a:t>text </a:t>
            </a:r>
            <a:r>
              <a:rPr sz="1000" dirty="0">
                <a:latin typeface="Arial MT"/>
                <a:cs typeface="Arial MT"/>
              </a:rPr>
              <a:t>generation</a:t>
            </a:r>
            <a:r>
              <a:rPr sz="1000" spc="-65" dirty="0">
                <a:latin typeface="Arial MT"/>
                <a:cs typeface="Arial MT"/>
              </a:rPr>
              <a:t> </a:t>
            </a:r>
            <a:r>
              <a:rPr sz="1000" spc="-25" dirty="0">
                <a:latin typeface="Arial MT"/>
                <a:cs typeface="Arial MT"/>
              </a:rPr>
              <a:t>and </a:t>
            </a:r>
            <a:r>
              <a:rPr sz="1000" spc="-10" dirty="0">
                <a:latin typeface="Arial MT"/>
                <a:cs typeface="Arial MT"/>
              </a:rPr>
              <a:t>general </a:t>
            </a:r>
            <a:r>
              <a:rPr sz="1000" dirty="0">
                <a:latin typeface="Arial MT"/>
                <a:cs typeface="Arial MT"/>
              </a:rPr>
              <a:t>knowledge</a:t>
            </a:r>
            <a:r>
              <a:rPr sz="1000" spc="-65" dirty="0">
                <a:latin typeface="Arial MT"/>
                <a:cs typeface="Arial MT"/>
              </a:rPr>
              <a:t> </a:t>
            </a:r>
            <a:r>
              <a:rPr sz="1000" spc="-10" dirty="0">
                <a:latin typeface="Arial MT"/>
                <a:cs typeface="Arial MT"/>
              </a:rPr>
              <a:t>tasks</a:t>
            </a:r>
            <a:endParaRPr sz="1000">
              <a:latin typeface="Arial MT"/>
              <a:cs typeface="Arial MT"/>
            </a:endParaRPr>
          </a:p>
        </p:txBody>
      </p:sp>
      <p:sp>
        <p:nvSpPr>
          <p:cNvPr id="6" name="object 6">
            <a:extLst>
              <a:ext uri="{FF2B5EF4-FFF2-40B4-BE49-F238E27FC236}">
                <a16:creationId xmlns:a16="http://schemas.microsoft.com/office/drawing/2014/main" id="{2EBFA39E-B9FC-ED52-0F53-BBB485F4299B}"/>
              </a:ext>
            </a:extLst>
          </p:cNvPr>
          <p:cNvSpPr/>
          <p:nvPr/>
        </p:nvSpPr>
        <p:spPr>
          <a:xfrm>
            <a:off x="2028203" y="3106351"/>
            <a:ext cx="1189990" cy="2978785"/>
          </a:xfrm>
          <a:custGeom>
            <a:avLst/>
            <a:gdLst/>
            <a:ahLst/>
            <a:cxnLst/>
            <a:rect l="l" t="t" r="r" b="b"/>
            <a:pathLst>
              <a:path w="1189989" h="2978785">
                <a:moveTo>
                  <a:pt x="0" y="118872"/>
                </a:moveTo>
                <a:lnTo>
                  <a:pt x="9340" y="72598"/>
                </a:lnTo>
                <a:lnTo>
                  <a:pt x="34813" y="34813"/>
                </a:lnTo>
                <a:lnTo>
                  <a:pt x="72598" y="9340"/>
                </a:lnTo>
                <a:lnTo>
                  <a:pt x="118871" y="0"/>
                </a:lnTo>
                <a:lnTo>
                  <a:pt x="1070483" y="0"/>
                </a:lnTo>
                <a:lnTo>
                  <a:pt x="1116776" y="9340"/>
                </a:lnTo>
                <a:lnTo>
                  <a:pt x="1154604" y="34813"/>
                </a:lnTo>
                <a:lnTo>
                  <a:pt x="1180121" y="72598"/>
                </a:lnTo>
                <a:lnTo>
                  <a:pt x="1189482" y="118872"/>
                </a:lnTo>
                <a:lnTo>
                  <a:pt x="1189482" y="2859659"/>
                </a:lnTo>
                <a:lnTo>
                  <a:pt x="1180121" y="2906004"/>
                </a:lnTo>
                <a:lnTo>
                  <a:pt x="1154604" y="2943821"/>
                </a:lnTo>
                <a:lnTo>
                  <a:pt x="1116776" y="2969304"/>
                </a:lnTo>
                <a:lnTo>
                  <a:pt x="1070483" y="2978645"/>
                </a:lnTo>
                <a:lnTo>
                  <a:pt x="118871" y="2978645"/>
                </a:lnTo>
                <a:lnTo>
                  <a:pt x="72598" y="2969304"/>
                </a:lnTo>
                <a:lnTo>
                  <a:pt x="34813" y="2943821"/>
                </a:lnTo>
                <a:lnTo>
                  <a:pt x="9340" y="2906004"/>
                </a:lnTo>
                <a:lnTo>
                  <a:pt x="0" y="2859659"/>
                </a:lnTo>
                <a:lnTo>
                  <a:pt x="0" y="118872"/>
                </a:lnTo>
                <a:close/>
              </a:path>
            </a:pathLst>
          </a:custGeom>
          <a:ln w="25400">
            <a:solidFill>
              <a:srgbClr val="F4CCCC"/>
            </a:solidFill>
          </a:ln>
        </p:spPr>
        <p:txBody>
          <a:bodyPr wrap="square" lIns="0" tIns="0" rIns="0" bIns="0" rtlCol="0"/>
          <a:lstStyle/>
          <a:p>
            <a:endParaRPr/>
          </a:p>
        </p:txBody>
      </p:sp>
      <p:sp>
        <p:nvSpPr>
          <p:cNvPr id="7" name="object 7">
            <a:extLst>
              <a:ext uri="{FF2B5EF4-FFF2-40B4-BE49-F238E27FC236}">
                <a16:creationId xmlns:a16="http://schemas.microsoft.com/office/drawing/2014/main" id="{8E8DA375-4522-7B19-03CA-BE3AE584E7F7}"/>
              </a:ext>
            </a:extLst>
          </p:cNvPr>
          <p:cNvSpPr txBox="1"/>
          <p:nvPr/>
        </p:nvSpPr>
        <p:spPr>
          <a:xfrm>
            <a:off x="2141868" y="4877367"/>
            <a:ext cx="898525" cy="1092200"/>
          </a:xfrm>
          <a:prstGeom prst="rect">
            <a:avLst/>
          </a:prstGeom>
        </p:spPr>
        <p:txBody>
          <a:bodyPr vert="horz" wrap="square" lIns="0" tIns="12065" rIns="0" bIns="0" rtlCol="0">
            <a:spAutoFit/>
          </a:bodyPr>
          <a:lstStyle/>
          <a:p>
            <a:pPr marL="12700" marR="5080">
              <a:lnSpc>
                <a:spcPct val="100000"/>
              </a:lnSpc>
              <a:spcBef>
                <a:spcPts val="95"/>
              </a:spcBef>
            </a:pPr>
            <a:r>
              <a:rPr sz="1000" dirty="0">
                <a:latin typeface="Arial MT"/>
                <a:cs typeface="Arial MT"/>
              </a:rPr>
              <a:t>Advanced</a:t>
            </a:r>
            <a:r>
              <a:rPr sz="1000" spc="-40" dirty="0">
                <a:latin typeface="Arial MT"/>
                <a:cs typeface="Arial MT"/>
              </a:rPr>
              <a:t> </a:t>
            </a:r>
            <a:r>
              <a:rPr sz="1000" spc="-25" dirty="0">
                <a:latin typeface="Arial MT"/>
                <a:cs typeface="Arial MT"/>
              </a:rPr>
              <a:t>AI </a:t>
            </a:r>
            <a:r>
              <a:rPr sz="1000" dirty="0">
                <a:latin typeface="Arial MT"/>
                <a:cs typeface="Arial MT"/>
              </a:rPr>
              <a:t>assistant</a:t>
            </a:r>
            <a:r>
              <a:rPr sz="1000" spc="-45" dirty="0">
                <a:latin typeface="Arial MT"/>
                <a:cs typeface="Arial MT"/>
              </a:rPr>
              <a:t> </a:t>
            </a:r>
            <a:r>
              <a:rPr sz="1000" spc="-20" dirty="0">
                <a:latin typeface="Arial MT"/>
                <a:cs typeface="Arial MT"/>
              </a:rPr>
              <a:t>with </a:t>
            </a:r>
            <a:r>
              <a:rPr sz="1000" dirty="0">
                <a:latin typeface="Arial MT"/>
                <a:cs typeface="Arial MT"/>
              </a:rPr>
              <a:t>strong</a:t>
            </a:r>
            <a:r>
              <a:rPr sz="1000" spc="-40" dirty="0">
                <a:latin typeface="Arial MT"/>
                <a:cs typeface="Arial MT"/>
              </a:rPr>
              <a:t> </a:t>
            </a:r>
            <a:r>
              <a:rPr sz="1000" spc="-10" dirty="0">
                <a:latin typeface="Arial MT"/>
                <a:cs typeface="Arial MT"/>
              </a:rPr>
              <a:t>analysis, </a:t>
            </a:r>
            <a:r>
              <a:rPr sz="1000" dirty="0">
                <a:latin typeface="Arial MT"/>
                <a:cs typeface="Arial MT"/>
              </a:rPr>
              <a:t>coding,</a:t>
            </a:r>
            <a:r>
              <a:rPr sz="1000" spc="-40" dirty="0">
                <a:latin typeface="Arial MT"/>
                <a:cs typeface="Arial MT"/>
              </a:rPr>
              <a:t> </a:t>
            </a:r>
            <a:r>
              <a:rPr sz="1000" spc="-25" dirty="0">
                <a:latin typeface="Arial MT"/>
                <a:cs typeface="Arial MT"/>
              </a:rPr>
              <a:t>and </a:t>
            </a:r>
            <a:r>
              <a:rPr sz="1000" spc="-10" dirty="0">
                <a:latin typeface="Arial MT"/>
                <a:cs typeface="Arial MT"/>
              </a:rPr>
              <a:t>detailed reasoning capabilities</a:t>
            </a:r>
            <a:endParaRPr sz="1000">
              <a:latin typeface="Arial MT"/>
              <a:cs typeface="Arial MT"/>
            </a:endParaRPr>
          </a:p>
        </p:txBody>
      </p:sp>
      <p:sp>
        <p:nvSpPr>
          <p:cNvPr id="8" name="object 8">
            <a:extLst>
              <a:ext uri="{FF2B5EF4-FFF2-40B4-BE49-F238E27FC236}">
                <a16:creationId xmlns:a16="http://schemas.microsoft.com/office/drawing/2014/main" id="{6BF519ED-39D9-62F6-4A47-7ADEC4894F97}"/>
              </a:ext>
            </a:extLst>
          </p:cNvPr>
          <p:cNvSpPr/>
          <p:nvPr/>
        </p:nvSpPr>
        <p:spPr>
          <a:xfrm>
            <a:off x="3477908" y="3106351"/>
            <a:ext cx="1189990" cy="2978785"/>
          </a:xfrm>
          <a:custGeom>
            <a:avLst/>
            <a:gdLst/>
            <a:ahLst/>
            <a:cxnLst/>
            <a:rect l="l" t="t" r="r" b="b"/>
            <a:pathLst>
              <a:path w="1189989" h="2978785">
                <a:moveTo>
                  <a:pt x="0" y="118872"/>
                </a:moveTo>
                <a:lnTo>
                  <a:pt x="9360" y="72598"/>
                </a:lnTo>
                <a:lnTo>
                  <a:pt x="34877" y="34813"/>
                </a:lnTo>
                <a:lnTo>
                  <a:pt x="72705" y="9340"/>
                </a:lnTo>
                <a:lnTo>
                  <a:pt x="118999" y="0"/>
                </a:lnTo>
                <a:lnTo>
                  <a:pt x="1070610" y="0"/>
                </a:lnTo>
                <a:lnTo>
                  <a:pt x="1116883" y="9340"/>
                </a:lnTo>
                <a:lnTo>
                  <a:pt x="1154668" y="34813"/>
                </a:lnTo>
                <a:lnTo>
                  <a:pt x="1180141" y="72598"/>
                </a:lnTo>
                <a:lnTo>
                  <a:pt x="1189481" y="118872"/>
                </a:lnTo>
                <a:lnTo>
                  <a:pt x="1189481" y="2859659"/>
                </a:lnTo>
                <a:lnTo>
                  <a:pt x="1180141" y="2906004"/>
                </a:lnTo>
                <a:lnTo>
                  <a:pt x="1154668" y="2943821"/>
                </a:lnTo>
                <a:lnTo>
                  <a:pt x="1116883" y="2969304"/>
                </a:lnTo>
                <a:lnTo>
                  <a:pt x="1070610" y="2978645"/>
                </a:lnTo>
                <a:lnTo>
                  <a:pt x="118999" y="2978645"/>
                </a:lnTo>
                <a:lnTo>
                  <a:pt x="72705" y="2969304"/>
                </a:lnTo>
                <a:lnTo>
                  <a:pt x="34877" y="2943821"/>
                </a:lnTo>
                <a:lnTo>
                  <a:pt x="9360" y="2906004"/>
                </a:lnTo>
                <a:lnTo>
                  <a:pt x="0" y="2859659"/>
                </a:lnTo>
                <a:lnTo>
                  <a:pt x="0" y="118872"/>
                </a:lnTo>
                <a:close/>
              </a:path>
            </a:pathLst>
          </a:custGeom>
          <a:ln w="25400">
            <a:solidFill>
              <a:srgbClr val="FBE4CD"/>
            </a:solidFill>
          </a:ln>
        </p:spPr>
        <p:txBody>
          <a:bodyPr wrap="square" lIns="0" tIns="0" rIns="0" bIns="0" rtlCol="0"/>
          <a:lstStyle/>
          <a:p>
            <a:endParaRPr/>
          </a:p>
        </p:txBody>
      </p:sp>
      <p:sp>
        <p:nvSpPr>
          <p:cNvPr id="9" name="object 9">
            <a:extLst>
              <a:ext uri="{FF2B5EF4-FFF2-40B4-BE49-F238E27FC236}">
                <a16:creationId xmlns:a16="http://schemas.microsoft.com/office/drawing/2014/main" id="{F824102F-FB2C-5597-1635-66DB3EF7EF2C}"/>
              </a:ext>
            </a:extLst>
          </p:cNvPr>
          <p:cNvSpPr txBox="1"/>
          <p:nvPr/>
        </p:nvSpPr>
        <p:spPr>
          <a:xfrm>
            <a:off x="3591827" y="4724408"/>
            <a:ext cx="908050" cy="1244600"/>
          </a:xfrm>
          <a:prstGeom prst="rect">
            <a:avLst/>
          </a:prstGeom>
        </p:spPr>
        <p:txBody>
          <a:bodyPr vert="horz" wrap="square" lIns="0" tIns="12065" rIns="0" bIns="0" rtlCol="0">
            <a:spAutoFit/>
          </a:bodyPr>
          <a:lstStyle/>
          <a:p>
            <a:pPr marL="12700" marR="5080">
              <a:lnSpc>
                <a:spcPct val="100000"/>
              </a:lnSpc>
              <a:spcBef>
                <a:spcPts val="95"/>
              </a:spcBef>
            </a:pPr>
            <a:r>
              <a:rPr sz="1000" spc="-10" dirty="0">
                <a:latin typeface="Arial MT"/>
                <a:cs typeface="Arial MT"/>
              </a:rPr>
              <a:t>Real-</a:t>
            </a:r>
            <a:r>
              <a:rPr sz="1000" spc="-20" dirty="0">
                <a:latin typeface="Arial MT"/>
                <a:cs typeface="Arial MT"/>
              </a:rPr>
              <a:t>time </a:t>
            </a:r>
            <a:r>
              <a:rPr sz="1000" spc="-10" dirty="0">
                <a:latin typeface="Arial MT"/>
                <a:cs typeface="Arial MT"/>
              </a:rPr>
              <a:t>internet- </a:t>
            </a:r>
            <a:r>
              <a:rPr sz="1000" dirty="0">
                <a:latin typeface="Arial MT"/>
                <a:cs typeface="Arial MT"/>
              </a:rPr>
              <a:t>connected</a:t>
            </a:r>
            <a:r>
              <a:rPr sz="1000" spc="-60" dirty="0">
                <a:latin typeface="Arial MT"/>
                <a:cs typeface="Arial MT"/>
              </a:rPr>
              <a:t> </a:t>
            </a:r>
            <a:r>
              <a:rPr sz="1000" spc="-25" dirty="0">
                <a:latin typeface="Arial MT"/>
                <a:cs typeface="Arial MT"/>
              </a:rPr>
              <a:t>AI </a:t>
            </a:r>
            <a:r>
              <a:rPr sz="1000" dirty="0">
                <a:latin typeface="Arial MT"/>
                <a:cs typeface="Arial MT"/>
              </a:rPr>
              <a:t>search</a:t>
            </a:r>
            <a:r>
              <a:rPr sz="1000" spc="-40" dirty="0">
                <a:latin typeface="Arial MT"/>
                <a:cs typeface="Arial MT"/>
              </a:rPr>
              <a:t> </a:t>
            </a:r>
            <a:r>
              <a:rPr sz="1000" spc="-10" dirty="0">
                <a:latin typeface="Arial MT"/>
                <a:cs typeface="Arial MT"/>
              </a:rPr>
              <a:t>engine providing current </a:t>
            </a:r>
            <a:r>
              <a:rPr sz="1000" dirty="0">
                <a:latin typeface="Arial MT"/>
                <a:cs typeface="Arial MT"/>
              </a:rPr>
              <a:t>information</a:t>
            </a:r>
            <a:r>
              <a:rPr sz="1000" spc="-65" dirty="0">
                <a:latin typeface="Arial MT"/>
                <a:cs typeface="Arial MT"/>
              </a:rPr>
              <a:t> </a:t>
            </a:r>
            <a:r>
              <a:rPr sz="1000" spc="-20" dirty="0">
                <a:latin typeface="Arial MT"/>
                <a:cs typeface="Arial MT"/>
              </a:rPr>
              <a:t>with </a:t>
            </a:r>
            <a:r>
              <a:rPr sz="1000" spc="-10" dirty="0">
                <a:latin typeface="Arial MT"/>
                <a:cs typeface="Arial MT"/>
              </a:rPr>
              <a:t>citations</a:t>
            </a:r>
            <a:endParaRPr sz="1000">
              <a:latin typeface="Arial MT"/>
              <a:cs typeface="Arial MT"/>
            </a:endParaRPr>
          </a:p>
        </p:txBody>
      </p:sp>
      <p:sp>
        <p:nvSpPr>
          <p:cNvPr id="10" name="object 10">
            <a:extLst>
              <a:ext uri="{FF2B5EF4-FFF2-40B4-BE49-F238E27FC236}">
                <a16:creationId xmlns:a16="http://schemas.microsoft.com/office/drawing/2014/main" id="{1BC5004D-886E-C089-27A2-C41750AD170F}"/>
              </a:ext>
            </a:extLst>
          </p:cNvPr>
          <p:cNvSpPr/>
          <p:nvPr/>
        </p:nvSpPr>
        <p:spPr>
          <a:xfrm>
            <a:off x="4927740" y="3106351"/>
            <a:ext cx="1189990" cy="2978785"/>
          </a:xfrm>
          <a:custGeom>
            <a:avLst/>
            <a:gdLst/>
            <a:ahLst/>
            <a:cxnLst/>
            <a:rect l="l" t="t" r="r" b="b"/>
            <a:pathLst>
              <a:path w="1189989" h="2978785">
                <a:moveTo>
                  <a:pt x="0" y="118872"/>
                </a:moveTo>
                <a:lnTo>
                  <a:pt x="9340" y="72598"/>
                </a:lnTo>
                <a:lnTo>
                  <a:pt x="34813" y="34813"/>
                </a:lnTo>
                <a:lnTo>
                  <a:pt x="72598" y="9340"/>
                </a:lnTo>
                <a:lnTo>
                  <a:pt x="118872" y="0"/>
                </a:lnTo>
                <a:lnTo>
                  <a:pt x="1070483" y="0"/>
                </a:lnTo>
                <a:lnTo>
                  <a:pt x="1116830" y="9340"/>
                </a:lnTo>
                <a:lnTo>
                  <a:pt x="1154652" y="34813"/>
                </a:lnTo>
                <a:lnTo>
                  <a:pt x="1180139" y="72598"/>
                </a:lnTo>
                <a:lnTo>
                  <a:pt x="1189482" y="118872"/>
                </a:lnTo>
                <a:lnTo>
                  <a:pt x="1189482" y="2859659"/>
                </a:lnTo>
                <a:lnTo>
                  <a:pt x="1180139" y="2906004"/>
                </a:lnTo>
                <a:lnTo>
                  <a:pt x="1154652" y="2943821"/>
                </a:lnTo>
                <a:lnTo>
                  <a:pt x="1116830" y="2969304"/>
                </a:lnTo>
                <a:lnTo>
                  <a:pt x="1070483" y="2978645"/>
                </a:lnTo>
                <a:lnTo>
                  <a:pt x="118872" y="2978645"/>
                </a:lnTo>
                <a:lnTo>
                  <a:pt x="72598" y="2969304"/>
                </a:lnTo>
                <a:lnTo>
                  <a:pt x="34813" y="2943821"/>
                </a:lnTo>
                <a:lnTo>
                  <a:pt x="9340" y="2906004"/>
                </a:lnTo>
                <a:lnTo>
                  <a:pt x="0" y="2859659"/>
                </a:lnTo>
                <a:lnTo>
                  <a:pt x="0" y="118872"/>
                </a:lnTo>
                <a:close/>
              </a:path>
            </a:pathLst>
          </a:custGeom>
          <a:ln w="25400">
            <a:solidFill>
              <a:srgbClr val="FFF1CC"/>
            </a:solidFill>
          </a:ln>
        </p:spPr>
        <p:txBody>
          <a:bodyPr wrap="square" lIns="0" tIns="0" rIns="0" bIns="0" rtlCol="0"/>
          <a:lstStyle/>
          <a:p>
            <a:endParaRPr/>
          </a:p>
        </p:txBody>
      </p:sp>
      <p:sp>
        <p:nvSpPr>
          <p:cNvPr id="11" name="object 11">
            <a:extLst>
              <a:ext uri="{FF2B5EF4-FFF2-40B4-BE49-F238E27FC236}">
                <a16:creationId xmlns:a16="http://schemas.microsoft.com/office/drawing/2014/main" id="{6C5C7694-6E4F-DD34-8868-33E14B68DC25}"/>
              </a:ext>
            </a:extLst>
          </p:cNvPr>
          <p:cNvSpPr txBox="1"/>
          <p:nvPr/>
        </p:nvSpPr>
        <p:spPr>
          <a:xfrm>
            <a:off x="5041787" y="5029767"/>
            <a:ext cx="944880" cy="939800"/>
          </a:xfrm>
          <a:prstGeom prst="rect">
            <a:avLst/>
          </a:prstGeom>
        </p:spPr>
        <p:txBody>
          <a:bodyPr vert="horz" wrap="square" lIns="0" tIns="12065" rIns="0" bIns="0" rtlCol="0">
            <a:spAutoFit/>
          </a:bodyPr>
          <a:lstStyle/>
          <a:p>
            <a:pPr marL="12700" marR="5080">
              <a:lnSpc>
                <a:spcPct val="100000"/>
              </a:lnSpc>
              <a:spcBef>
                <a:spcPts val="95"/>
              </a:spcBef>
            </a:pPr>
            <a:r>
              <a:rPr sz="1000" spc="-10" dirty="0">
                <a:latin typeface="Arial MT"/>
                <a:cs typeface="Arial MT"/>
              </a:rPr>
              <a:t>Open-source </a:t>
            </a:r>
            <a:r>
              <a:rPr sz="1000" dirty="0">
                <a:latin typeface="Arial MT"/>
                <a:cs typeface="Arial MT"/>
              </a:rPr>
              <a:t>image</a:t>
            </a:r>
            <a:r>
              <a:rPr sz="1000" spc="-35" dirty="0">
                <a:latin typeface="Arial MT"/>
                <a:cs typeface="Arial MT"/>
              </a:rPr>
              <a:t> </a:t>
            </a:r>
            <a:r>
              <a:rPr sz="1000" spc="-10" dirty="0">
                <a:latin typeface="Arial MT"/>
                <a:cs typeface="Arial MT"/>
              </a:rPr>
              <a:t>generator </a:t>
            </a:r>
            <a:r>
              <a:rPr sz="1000" dirty="0">
                <a:latin typeface="Arial MT"/>
                <a:cs typeface="Arial MT"/>
              </a:rPr>
              <a:t>allowing</a:t>
            </a:r>
            <a:r>
              <a:rPr sz="1000" spc="-60" dirty="0">
                <a:latin typeface="Arial MT"/>
                <a:cs typeface="Arial MT"/>
              </a:rPr>
              <a:t> </a:t>
            </a:r>
            <a:r>
              <a:rPr sz="1000" spc="-10" dirty="0">
                <a:latin typeface="Arial MT"/>
                <a:cs typeface="Arial MT"/>
              </a:rPr>
              <a:t>local </a:t>
            </a:r>
            <a:r>
              <a:rPr sz="1000" dirty="0">
                <a:latin typeface="Arial MT"/>
                <a:cs typeface="Arial MT"/>
              </a:rPr>
              <a:t>hosting</a:t>
            </a:r>
            <a:r>
              <a:rPr sz="1000" spc="-45" dirty="0">
                <a:latin typeface="Arial MT"/>
                <a:cs typeface="Arial MT"/>
              </a:rPr>
              <a:t> </a:t>
            </a:r>
            <a:r>
              <a:rPr sz="1000" spc="-25" dirty="0">
                <a:latin typeface="Arial MT"/>
                <a:cs typeface="Arial MT"/>
              </a:rPr>
              <a:t>and </a:t>
            </a:r>
            <a:r>
              <a:rPr sz="1000" dirty="0">
                <a:latin typeface="Arial MT"/>
                <a:cs typeface="Arial MT"/>
              </a:rPr>
              <a:t>custom</a:t>
            </a:r>
            <a:r>
              <a:rPr sz="1000" spc="-30" dirty="0">
                <a:latin typeface="Arial MT"/>
                <a:cs typeface="Arial MT"/>
              </a:rPr>
              <a:t> </a:t>
            </a:r>
            <a:r>
              <a:rPr sz="1000" spc="-10" dirty="0">
                <a:latin typeface="Arial MT"/>
                <a:cs typeface="Arial MT"/>
              </a:rPr>
              <a:t>model training</a:t>
            </a:r>
            <a:endParaRPr sz="1000">
              <a:latin typeface="Arial MT"/>
              <a:cs typeface="Arial MT"/>
            </a:endParaRPr>
          </a:p>
        </p:txBody>
      </p:sp>
      <p:sp>
        <p:nvSpPr>
          <p:cNvPr id="12" name="object 12">
            <a:extLst>
              <a:ext uri="{FF2B5EF4-FFF2-40B4-BE49-F238E27FC236}">
                <a16:creationId xmlns:a16="http://schemas.microsoft.com/office/drawing/2014/main" id="{395B9116-3005-9DD2-B256-FCF4011CA806}"/>
              </a:ext>
            </a:extLst>
          </p:cNvPr>
          <p:cNvSpPr/>
          <p:nvPr/>
        </p:nvSpPr>
        <p:spPr>
          <a:xfrm>
            <a:off x="6377445" y="3113717"/>
            <a:ext cx="1189990" cy="2978785"/>
          </a:xfrm>
          <a:custGeom>
            <a:avLst/>
            <a:gdLst/>
            <a:ahLst/>
            <a:cxnLst/>
            <a:rect l="l" t="t" r="r" b="b"/>
            <a:pathLst>
              <a:path w="1189990" h="2978785">
                <a:moveTo>
                  <a:pt x="0" y="118999"/>
                </a:moveTo>
                <a:lnTo>
                  <a:pt x="9360" y="72651"/>
                </a:lnTo>
                <a:lnTo>
                  <a:pt x="34877" y="34829"/>
                </a:lnTo>
                <a:lnTo>
                  <a:pt x="72705" y="9342"/>
                </a:lnTo>
                <a:lnTo>
                  <a:pt x="118998" y="0"/>
                </a:lnTo>
                <a:lnTo>
                  <a:pt x="1070610" y="0"/>
                </a:lnTo>
                <a:lnTo>
                  <a:pt x="1116883" y="9342"/>
                </a:lnTo>
                <a:lnTo>
                  <a:pt x="1154668" y="34829"/>
                </a:lnTo>
                <a:lnTo>
                  <a:pt x="1180141" y="72651"/>
                </a:lnTo>
                <a:lnTo>
                  <a:pt x="1189482" y="118999"/>
                </a:lnTo>
                <a:lnTo>
                  <a:pt x="1189482" y="2859785"/>
                </a:lnTo>
                <a:lnTo>
                  <a:pt x="1180141" y="2906067"/>
                </a:lnTo>
                <a:lnTo>
                  <a:pt x="1154668" y="2943869"/>
                </a:lnTo>
                <a:lnTo>
                  <a:pt x="1116883" y="2969360"/>
                </a:lnTo>
                <a:lnTo>
                  <a:pt x="1070610" y="2978708"/>
                </a:lnTo>
                <a:lnTo>
                  <a:pt x="118998" y="2978708"/>
                </a:lnTo>
                <a:lnTo>
                  <a:pt x="72705" y="2969360"/>
                </a:lnTo>
                <a:lnTo>
                  <a:pt x="34877" y="2943869"/>
                </a:lnTo>
                <a:lnTo>
                  <a:pt x="9360" y="2906067"/>
                </a:lnTo>
                <a:lnTo>
                  <a:pt x="0" y="2859785"/>
                </a:lnTo>
                <a:lnTo>
                  <a:pt x="0" y="118999"/>
                </a:lnTo>
                <a:close/>
              </a:path>
            </a:pathLst>
          </a:custGeom>
          <a:ln w="25400">
            <a:solidFill>
              <a:srgbClr val="D9EAD2"/>
            </a:solidFill>
          </a:ln>
        </p:spPr>
        <p:txBody>
          <a:bodyPr wrap="square" lIns="0" tIns="0" rIns="0" bIns="0" rtlCol="0"/>
          <a:lstStyle/>
          <a:p>
            <a:endParaRPr/>
          </a:p>
        </p:txBody>
      </p:sp>
      <p:sp>
        <p:nvSpPr>
          <p:cNvPr id="13" name="object 13">
            <a:extLst>
              <a:ext uri="{FF2B5EF4-FFF2-40B4-BE49-F238E27FC236}">
                <a16:creationId xmlns:a16="http://schemas.microsoft.com/office/drawing/2014/main" id="{AF2F7C2E-1D65-4D8D-BB54-9DE33582FF19}"/>
              </a:ext>
            </a:extLst>
          </p:cNvPr>
          <p:cNvSpPr txBox="1"/>
          <p:nvPr/>
        </p:nvSpPr>
        <p:spPr>
          <a:xfrm>
            <a:off x="6491745" y="5189532"/>
            <a:ext cx="945515" cy="787400"/>
          </a:xfrm>
          <a:prstGeom prst="rect">
            <a:avLst/>
          </a:prstGeom>
        </p:spPr>
        <p:txBody>
          <a:bodyPr vert="horz" wrap="square" lIns="0" tIns="12065" rIns="0" bIns="0" rtlCol="0">
            <a:spAutoFit/>
          </a:bodyPr>
          <a:lstStyle/>
          <a:p>
            <a:pPr marL="12700" marR="5080">
              <a:lnSpc>
                <a:spcPct val="100000"/>
              </a:lnSpc>
              <a:spcBef>
                <a:spcPts val="95"/>
              </a:spcBef>
            </a:pPr>
            <a:r>
              <a:rPr sz="1000" spc="-10" dirty="0">
                <a:latin typeface="Arial MT"/>
                <a:cs typeface="Arial MT"/>
              </a:rPr>
              <a:t>Discord-based </a:t>
            </a:r>
            <a:r>
              <a:rPr sz="1000" dirty="0">
                <a:latin typeface="Arial MT"/>
                <a:cs typeface="Arial MT"/>
              </a:rPr>
              <a:t>image</a:t>
            </a:r>
            <a:r>
              <a:rPr sz="1000" spc="-35" dirty="0">
                <a:latin typeface="Arial MT"/>
                <a:cs typeface="Arial MT"/>
              </a:rPr>
              <a:t> </a:t>
            </a:r>
            <a:r>
              <a:rPr sz="1000" spc="-10" dirty="0">
                <a:latin typeface="Arial MT"/>
                <a:cs typeface="Arial MT"/>
              </a:rPr>
              <a:t>generator </a:t>
            </a:r>
            <a:r>
              <a:rPr sz="1000" dirty="0">
                <a:latin typeface="Arial MT"/>
                <a:cs typeface="Arial MT"/>
              </a:rPr>
              <a:t>known</a:t>
            </a:r>
            <a:r>
              <a:rPr sz="1000" spc="-40" dirty="0">
                <a:latin typeface="Arial MT"/>
                <a:cs typeface="Arial MT"/>
              </a:rPr>
              <a:t> </a:t>
            </a:r>
            <a:r>
              <a:rPr sz="1000" spc="-25" dirty="0">
                <a:latin typeface="Arial MT"/>
                <a:cs typeface="Arial MT"/>
              </a:rPr>
              <a:t>for </a:t>
            </a:r>
            <a:r>
              <a:rPr sz="1000" dirty="0">
                <a:latin typeface="Arial MT"/>
                <a:cs typeface="Arial MT"/>
              </a:rPr>
              <a:t>artistic,</a:t>
            </a:r>
            <a:r>
              <a:rPr sz="1000" spc="-70" dirty="0">
                <a:latin typeface="Arial MT"/>
                <a:cs typeface="Arial MT"/>
              </a:rPr>
              <a:t> </a:t>
            </a:r>
            <a:r>
              <a:rPr sz="1000" spc="-10" dirty="0">
                <a:latin typeface="Arial MT"/>
                <a:cs typeface="Arial MT"/>
              </a:rPr>
              <a:t>stylized </a:t>
            </a:r>
            <a:r>
              <a:rPr sz="1000" dirty="0">
                <a:latin typeface="Arial MT"/>
                <a:cs typeface="Arial MT"/>
              </a:rPr>
              <a:t>visual</a:t>
            </a:r>
            <a:r>
              <a:rPr sz="1000" spc="-45" dirty="0">
                <a:latin typeface="Arial MT"/>
                <a:cs typeface="Arial MT"/>
              </a:rPr>
              <a:t> </a:t>
            </a:r>
            <a:r>
              <a:rPr sz="1000" spc="-10" dirty="0">
                <a:latin typeface="Arial MT"/>
                <a:cs typeface="Arial MT"/>
              </a:rPr>
              <a:t>creations</a:t>
            </a:r>
            <a:endParaRPr sz="1000">
              <a:latin typeface="Arial MT"/>
              <a:cs typeface="Arial MT"/>
            </a:endParaRPr>
          </a:p>
        </p:txBody>
      </p:sp>
      <p:sp>
        <p:nvSpPr>
          <p:cNvPr id="14" name="object 14">
            <a:extLst>
              <a:ext uri="{FF2B5EF4-FFF2-40B4-BE49-F238E27FC236}">
                <a16:creationId xmlns:a16="http://schemas.microsoft.com/office/drawing/2014/main" id="{47BB0382-48C3-EE2A-54BB-D0B2829CF7CC}"/>
              </a:ext>
            </a:extLst>
          </p:cNvPr>
          <p:cNvSpPr/>
          <p:nvPr/>
        </p:nvSpPr>
        <p:spPr>
          <a:xfrm>
            <a:off x="7819404" y="3106351"/>
            <a:ext cx="1189990" cy="2978785"/>
          </a:xfrm>
          <a:custGeom>
            <a:avLst/>
            <a:gdLst/>
            <a:ahLst/>
            <a:cxnLst/>
            <a:rect l="l" t="t" r="r" b="b"/>
            <a:pathLst>
              <a:path w="1189990" h="2978785">
                <a:moveTo>
                  <a:pt x="0" y="118872"/>
                </a:moveTo>
                <a:lnTo>
                  <a:pt x="9340" y="72598"/>
                </a:lnTo>
                <a:lnTo>
                  <a:pt x="34813" y="34813"/>
                </a:lnTo>
                <a:lnTo>
                  <a:pt x="72598" y="9340"/>
                </a:lnTo>
                <a:lnTo>
                  <a:pt x="118872" y="0"/>
                </a:lnTo>
                <a:lnTo>
                  <a:pt x="1070482" y="0"/>
                </a:lnTo>
                <a:lnTo>
                  <a:pt x="1116776" y="9340"/>
                </a:lnTo>
                <a:lnTo>
                  <a:pt x="1154604" y="34813"/>
                </a:lnTo>
                <a:lnTo>
                  <a:pt x="1180121" y="72598"/>
                </a:lnTo>
                <a:lnTo>
                  <a:pt x="1189481" y="118872"/>
                </a:lnTo>
                <a:lnTo>
                  <a:pt x="1189481" y="2859659"/>
                </a:lnTo>
                <a:lnTo>
                  <a:pt x="1180121" y="2906004"/>
                </a:lnTo>
                <a:lnTo>
                  <a:pt x="1154604" y="2943821"/>
                </a:lnTo>
                <a:lnTo>
                  <a:pt x="1116776" y="2969304"/>
                </a:lnTo>
                <a:lnTo>
                  <a:pt x="1070482" y="2978645"/>
                </a:lnTo>
                <a:lnTo>
                  <a:pt x="118872" y="2978645"/>
                </a:lnTo>
                <a:lnTo>
                  <a:pt x="72598" y="2969304"/>
                </a:lnTo>
                <a:lnTo>
                  <a:pt x="34813" y="2943821"/>
                </a:lnTo>
                <a:lnTo>
                  <a:pt x="9340" y="2906004"/>
                </a:lnTo>
                <a:lnTo>
                  <a:pt x="0" y="2859659"/>
                </a:lnTo>
                <a:lnTo>
                  <a:pt x="0" y="118872"/>
                </a:lnTo>
                <a:close/>
              </a:path>
            </a:pathLst>
          </a:custGeom>
          <a:ln w="25400">
            <a:solidFill>
              <a:srgbClr val="D0DFE2"/>
            </a:solidFill>
          </a:ln>
        </p:spPr>
        <p:txBody>
          <a:bodyPr wrap="square" lIns="0" tIns="0" rIns="0" bIns="0" rtlCol="0"/>
          <a:lstStyle/>
          <a:p>
            <a:endParaRPr/>
          </a:p>
        </p:txBody>
      </p:sp>
      <p:sp>
        <p:nvSpPr>
          <p:cNvPr id="15" name="object 15">
            <a:extLst>
              <a:ext uri="{FF2B5EF4-FFF2-40B4-BE49-F238E27FC236}">
                <a16:creationId xmlns:a16="http://schemas.microsoft.com/office/drawing/2014/main" id="{EE47CBBE-47FA-24D3-FA93-0D6634DD6B81}"/>
              </a:ext>
            </a:extLst>
          </p:cNvPr>
          <p:cNvSpPr txBox="1"/>
          <p:nvPr/>
        </p:nvSpPr>
        <p:spPr>
          <a:xfrm>
            <a:off x="7934084" y="5029767"/>
            <a:ext cx="920115" cy="939800"/>
          </a:xfrm>
          <a:prstGeom prst="rect">
            <a:avLst/>
          </a:prstGeom>
        </p:spPr>
        <p:txBody>
          <a:bodyPr vert="horz" wrap="square" lIns="0" tIns="12065" rIns="0" bIns="0" rtlCol="0">
            <a:spAutoFit/>
          </a:bodyPr>
          <a:lstStyle/>
          <a:p>
            <a:pPr marL="12700" marR="5080">
              <a:lnSpc>
                <a:spcPct val="100000"/>
              </a:lnSpc>
              <a:spcBef>
                <a:spcPts val="95"/>
              </a:spcBef>
            </a:pPr>
            <a:r>
              <a:rPr sz="1000" dirty="0">
                <a:latin typeface="Arial MT"/>
                <a:cs typeface="Arial MT"/>
              </a:rPr>
              <a:t>OpenAI's</a:t>
            </a:r>
            <a:r>
              <a:rPr sz="1000" spc="-50" dirty="0">
                <a:latin typeface="Arial MT"/>
                <a:cs typeface="Arial MT"/>
              </a:rPr>
              <a:t> </a:t>
            </a:r>
            <a:r>
              <a:rPr sz="1000" spc="-20" dirty="0">
                <a:latin typeface="Arial MT"/>
                <a:cs typeface="Arial MT"/>
              </a:rPr>
              <a:t>image </a:t>
            </a:r>
            <a:r>
              <a:rPr sz="1000" spc="-10" dirty="0">
                <a:latin typeface="Arial MT"/>
                <a:cs typeface="Arial MT"/>
              </a:rPr>
              <a:t>generator specializing</a:t>
            </a:r>
            <a:r>
              <a:rPr sz="1000" spc="45" dirty="0">
                <a:latin typeface="Arial MT"/>
                <a:cs typeface="Arial MT"/>
              </a:rPr>
              <a:t> </a:t>
            </a:r>
            <a:r>
              <a:rPr sz="1000" spc="-25" dirty="0">
                <a:latin typeface="Arial MT"/>
                <a:cs typeface="Arial MT"/>
              </a:rPr>
              <a:t>in </a:t>
            </a:r>
            <a:r>
              <a:rPr sz="1000" dirty="0">
                <a:latin typeface="Arial MT"/>
                <a:cs typeface="Arial MT"/>
              </a:rPr>
              <a:t>photo</a:t>
            </a:r>
            <a:r>
              <a:rPr sz="1000" spc="-40" dirty="0">
                <a:latin typeface="Arial MT"/>
                <a:cs typeface="Arial MT"/>
              </a:rPr>
              <a:t> </a:t>
            </a:r>
            <a:r>
              <a:rPr sz="1000" spc="-10" dirty="0">
                <a:latin typeface="Arial MT"/>
                <a:cs typeface="Arial MT"/>
              </a:rPr>
              <a:t>realistic </a:t>
            </a:r>
            <a:r>
              <a:rPr sz="1000" dirty="0">
                <a:latin typeface="Arial MT"/>
                <a:cs typeface="Arial MT"/>
              </a:rPr>
              <a:t>and</a:t>
            </a:r>
            <a:r>
              <a:rPr sz="1000" spc="-30" dirty="0">
                <a:latin typeface="Arial MT"/>
                <a:cs typeface="Arial MT"/>
              </a:rPr>
              <a:t> </a:t>
            </a:r>
            <a:r>
              <a:rPr sz="1000" spc="-10" dirty="0">
                <a:latin typeface="Arial MT"/>
                <a:cs typeface="Arial MT"/>
              </a:rPr>
              <a:t>artistic </a:t>
            </a:r>
            <a:r>
              <a:rPr sz="1000" dirty="0">
                <a:latin typeface="Arial MT"/>
                <a:cs typeface="Arial MT"/>
              </a:rPr>
              <a:t>image</a:t>
            </a:r>
            <a:r>
              <a:rPr sz="1000" spc="-35" dirty="0">
                <a:latin typeface="Arial MT"/>
                <a:cs typeface="Arial MT"/>
              </a:rPr>
              <a:t> </a:t>
            </a:r>
            <a:r>
              <a:rPr sz="1000" spc="-10" dirty="0">
                <a:latin typeface="Arial MT"/>
                <a:cs typeface="Arial MT"/>
              </a:rPr>
              <a:t>creation</a:t>
            </a:r>
            <a:endParaRPr sz="1000">
              <a:latin typeface="Arial MT"/>
              <a:cs typeface="Arial MT"/>
            </a:endParaRPr>
          </a:p>
        </p:txBody>
      </p:sp>
      <p:sp>
        <p:nvSpPr>
          <p:cNvPr id="16" name="object 16">
            <a:extLst>
              <a:ext uri="{FF2B5EF4-FFF2-40B4-BE49-F238E27FC236}">
                <a16:creationId xmlns:a16="http://schemas.microsoft.com/office/drawing/2014/main" id="{5A8492C8-0C31-B96A-BC11-1238390E2913}"/>
              </a:ext>
            </a:extLst>
          </p:cNvPr>
          <p:cNvSpPr/>
          <p:nvPr/>
        </p:nvSpPr>
        <p:spPr>
          <a:xfrm>
            <a:off x="9276982" y="3113717"/>
            <a:ext cx="1189990" cy="2978785"/>
          </a:xfrm>
          <a:custGeom>
            <a:avLst/>
            <a:gdLst/>
            <a:ahLst/>
            <a:cxnLst/>
            <a:rect l="l" t="t" r="r" b="b"/>
            <a:pathLst>
              <a:path w="1189990" h="2978785">
                <a:moveTo>
                  <a:pt x="0" y="118999"/>
                </a:moveTo>
                <a:lnTo>
                  <a:pt x="9360" y="72651"/>
                </a:lnTo>
                <a:lnTo>
                  <a:pt x="34877" y="34829"/>
                </a:lnTo>
                <a:lnTo>
                  <a:pt x="72705" y="9342"/>
                </a:lnTo>
                <a:lnTo>
                  <a:pt x="118999" y="0"/>
                </a:lnTo>
                <a:lnTo>
                  <a:pt x="1070609" y="0"/>
                </a:lnTo>
                <a:lnTo>
                  <a:pt x="1116903" y="9342"/>
                </a:lnTo>
                <a:lnTo>
                  <a:pt x="1154731" y="34829"/>
                </a:lnTo>
                <a:lnTo>
                  <a:pt x="1180248" y="72651"/>
                </a:lnTo>
                <a:lnTo>
                  <a:pt x="1189608" y="118999"/>
                </a:lnTo>
                <a:lnTo>
                  <a:pt x="1189608" y="2859785"/>
                </a:lnTo>
                <a:lnTo>
                  <a:pt x="1180248" y="2906067"/>
                </a:lnTo>
                <a:lnTo>
                  <a:pt x="1154731" y="2943869"/>
                </a:lnTo>
                <a:lnTo>
                  <a:pt x="1116903" y="2969360"/>
                </a:lnTo>
                <a:lnTo>
                  <a:pt x="1070609" y="2978708"/>
                </a:lnTo>
                <a:lnTo>
                  <a:pt x="118999" y="2978708"/>
                </a:lnTo>
                <a:lnTo>
                  <a:pt x="72705" y="2969360"/>
                </a:lnTo>
                <a:lnTo>
                  <a:pt x="34877" y="2943869"/>
                </a:lnTo>
                <a:lnTo>
                  <a:pt x="9360" y="2906067"/>
                </a:lnTo>
                <a:lnTo>
                  <a:pt x="0" y="2859785"/>
                </a:lnTo>
                <a:lnTo>
                  <a:pt x="0" y="118999"/>
                </a:lnTo>
                <a:close/>
              </a:path>
            </a:pathLst>
          </a:custGeom>
          <a:ln w="25400">
            <a:solidFill>
              <a:srgbClr val="C8DAF8"/>
            </a:solidFill>
          </a:ln>
        </p:spPr>
        <p:txBody>
          <a:bodyPr wrap="square" lIns="0" tIns="0" rIns="0" bIns="0" rtlCol="0"/>
          <a:lstStyle/>
          <a:p>
            <a:endParaRPr/>
          </a:p>
        </p:txBody>
      </p:sp>
      <p:sp>
        <p:nvSpPr>
          <p:cNvPr id="17" name="object 17">
            <a:extLst>
              <a:ext uri="{FF2B5EF4-FFF2-40B4-BE49-F238E27FC236}">
                <a16:creationId xmlns:a16="http://schemas.microsoft.com/office/drawing/2014/main" id="{57C92AD2-1B36-82FE-6F81-038FCC6ECD4A}"/>
              </a:ext>
            </a:extLst>
          </p:cNvPr>
          <p:cNvSpPr txBox="1"/>
          <p:nvPr/>
        </p:nvSpPr>
        <p:spPr>
          <a:xfrm>
            <a:off x="9391917" y="4274447"/>
            <a:ext cx="952500" cy="1702435"/>
          </a:xfrm>
          <a:prstGeom prst="rect">
            <a:avLst/>
          </a:prstGeom>
        </p:spPr>
        <p:txBody>
          <a:bodyPr vert="horz" wrap="square" lIns="0" tIns="12065" rIns="0" bIns="0" rtlCol="0">
            <a:spAutoFit/>
          </a:bodyPr>
          <a:lstStyle/>
          <a:p>
            <a:pPr marL="12700" marR="5080">
              <a:lnSpc>
                <a:spcPct val="100000"/>
              </a:lnSpc>
              <a:spcBef>
                <a:spcPts val="95"/>
              </a:spcBef>
            </a:pPr>
            <a:r>
              <a:rPr sz="1000" dirty="0">
                <a:latin typeface="Arial MT"/>
                <a:cs typeface="Arial MT"/>
              </a:rPr>
              <a:t>The</a:t>
            </a:r>
            <a:r>
              <a:rPr sz="1000" spc="-25" dirty="0">
                <a:latin typeface="Arial MT"/>
                <a:cs typeface="Arial MT"/>
              </a:rPr>
              <a:t> </a:t>
            </a:r>
            <a:r>
              <a:rPr sz="1000" spc="-10" dirty="0">
                <a:latin typeface="Arial MT"/>
                <a:cs typeface="Arial MT"/>
              </a:rPr>
              <a:t>Nobel </a:t>
            </a:r>
            <a:r>
              <a:rPr sz="1000" dirty="0">
                <a:latin typeface="Arial MT"/>
                <a:cs typeface="Arial MT"/>
              </a:rPr>
              <a:t>Prizes</a:t>
            </a:r>
            <a:r>
              <a:rPr sz="1000" spc="-10" dirty="0">
                <a:latin typeface="Arial MT"/>
                <a:cs typeface="Arial MT"/>
              </a:rPr>
              <a:t> </a:t>
            </a:r>
            <a:r>
              <a:rPr sz="1000" dirty="0">
                <a:latin typeface="Arial MT"/>
                <a:cs typeface="Arial MT"/>
              </a:rPr>
              <a:t>for</a:t>
            </a:r>
            <a:r>
              <a:rPr sz="1000" spc="-40" dirty="0">
                <a:latin typeface="Arial MT"/>
                <a:cs typeface="Arial MT"/>
              </a:rPr>
              <a:t> </a:t>
            </a:r>
            <a:r>
              <a:rPr sz="1000" spc="-20" dirty="0">
                <a:latin typeface="Arial MT"/>
                <a:cs typeface="Arial MT"/>
              </a:rPr>
              <a:t>2024 </a:t>
            </a:r>
            <a:r>
              <a:rPr sz="1000" dirty="0">
                <a:latin typeface="Arial MT"/>
                <a:cs typeface="Arial MT"/>
              </a:rPr>
              <a:t>in</a:t>
            </a:r>
            <a:r>
              <a:rPr sz="1000" spc="-45" dirty="0">
                <a:latin typeface="Arial MT"/>
                <a:cs typeface="Arial MT"/>
              </a:rPr>
              <a:t> </a:t>
            </a:r>
            <a:r>
              <a:rPr sz="1000" dirty="0">
                <a:latin typeface="Arial MT"/>
                <a:cs typeface="Arial MT"/>
              </a:rPr>
              <a:t>Physics</a:t>
            </a:r>
            <a:r>
              <a:rPr sz="1000" spc="-5" dirty="0">
                <a:latin typeface="Arial MT"/>
                <a:cs typeface="Arial MT"/>
              </a:rPr>
              <a:t> </a:t>
            </a:r>
            <a:r>
              <a:rPr sz="1000" spc="-25" dirty="0">
                <a:latin typeface="Arial MT"/>
                <a:cs typeface="Arial MT"/>
              </a:rPr>
              <a:t>and </a:t>
            </a:r>
            <a:r>
              <a:rPr sz="1000" dirty="0">
                <a:latin typeface="Arial MT"/>
                <a:cs typeface="Arial MT"/>
              </a:rPr>
              <a:t>Chemistry</a:t>
            </a:r>
            <a:r>
              <a:rPr sz="1000" spc="-50" dirty="0">
                <a:latin typeface="Arial MT"/>
                <a:cs typeface="Arial MT"/>
              </a:rPr>
              <a:t> </a:t>
            </a:r>
            <a:r>
              <a:rPr sz="1000" spc="-20" dirty="0">
                <a:latin typeface="Arial MT"/>
                <a:cs typeface="Arial MT"/>
              </a:rPr>
              <a:t>were </a:t>
            </a:r>
            <a:r>
              <a:rPr sz="1000" dirty="0">
                <a:latin typeface="Arial MT"/>
                <a:cs typeface="Arial MT"/>
              </a:rPr>
              <a:t>awarded</a:t>
            </a:r>
            <a:r>
              <a:rPr sz="1000" spc="-50" dirty="0">
                <a:latin typeface="Arial MT"/>
                <a:cs typeface="Arial MT"/>
              </a:rPr>
              <a:t> </a:t>
            </a:r>
            <a:r>
              <a:rPr sz="1000" spc="-25" dirty="0">
                <a:latin typeface="Arial MT"/>
                <a:cs typeface="Arial MT"/>
              </a:rPr>
              <a:t>to </a:t>
            </a:r>
            <a:r>
              <a:rPr sz="1000" dirty="0">
                <a:latin typeface="Arial MT"/>
                <a:cs typeface="Arial MT"/>
              </a:rPr>
              <a:t>scientists</a:t>
            </a:r>
            <a:r>
              <a:rPr sz="1000" spc="-55" dirty="0">
                <a:latin typeface="Arial MT"/>
                <a:cs typeface="Arial MT"/>
              </a:rPr>
              <a:t> </a:t>
            </a:r>
            <a:r>
              <a:rPr sz="1000" spc="-20" dirty="0">
                <a:latin typeface="Arial MT"/>
                <a:cs typeface="Arial MT"/>
              </a:rPr>
              <a:t>whose work</a:t>
            </a:r>
            <a:r>
              <a:rPr sz="1000" spc="500" dirty="0">
                <a:latin typeface="Arial MT"/>
                <a:cs typeface="Arial MT"/>
              </a:rPr>
              <a:t> </a:t>
            </a:r>
            <a:r>
              <a:rPr sz="1000" spc="-10" dirty="0">
                <a:latin typeface="Arial MT"/>
                <a:cs typeface="Arial MT"/>
              </a:rPr>
              <a:t>significantly </a:t>
            </a:r>
            <a:r>
              <a:rPr sz="1000" dirty="0">
                <a:latin typeface="Arial MT"/>
                <a:cs typeface="Arial MT"/>
              </a:rPr>
              <a:t>involved</a:t>
            </a:r>
            <a:r>
              <a:rPr sz="1000" spc="-45" dirty="0">
                <a:latin typeface="Arial MT"/>
                <a:cs typeface="Arial MT"/>
              </a:rPr>
              <a:t> </a:t>
            </a:r>
            <a:r>
              <a:rPr sz="1000" spc="-10" dirty="0">
                <a:latin typeface="Arial MT"/>
                <a:cs typeface="Arial MT"/>
              </a:rPr>
              <a:t>artificial intelligence</a:t>
            </a:r>
            <a:r>
              <a:rPr sz="1000" spc="25" dirty="0">
                <a:latin typeface="Arial MT"/>
                <a:cs typeface="Arial MT"/>
              </a:rPr>
              <a:t> </a:t>
            </a:r>
            <a:r>
              <a:rPr sz="1000" spc="-10" dirty="0">
                <a:latin typeface="Arial MT"/>
                <a:cs typeface="Arial MT"/>
              </a:rPr>
              <a:t>(AI), highlighting</a:t>
            </a:r>
            <a:endParaRPr sz="1000">
              <a:latin typeface="Arial MT"/>
              <a:cs typeface="Arial MT"/>
            </a:endParaRPr>
          </a:p>
        </p:txBody>
      </p:sp>
      <p:sp>
        <p:nvSpPr>
          <p:cNvPr id="18" name="object 18">
            <a:extLst>
              <a:ext uri="{FF2B5EF4-FFF2-40B4-BE49-F238E27FC236}">
                <a16:creationId xmlns:a16="http://schemas.microsoft.com/office/drawing/2014/main" id="{ED497582-8BE0-1BFB-F165-1568095BD999}"/>
              </a:ext>
            </a:extLst>
          </p:cNvPr>
          <p:cNvSpPr/>
          <p:nvPr/>
        </p:nvSpPr>
        <p:spPr>
          <a:xfrm>
            <a:off x="10718941" y="3106351"/>
            <a:ext cx="1189990" cy="2978785"/>
          </a:xfrm>
          <a:custGeom>
            <a:avLst/>
            <a:gdLst/>
            <a:ahLst/>
            <a:cxnLst/>
            <a:rect l="l" t="t" r="r" b="b"/>
            <a:pathLst>
              <a:path w="1189990" h="2978785">
                <a:moveTo>
                  <a:pt x="0" y="118872"/>
                </a:moveTo>
                <a:lnTo>
                  <a:pt x="9340" y="72598"/>
                </a:lnTo>
                <a:lnTo>
                  <a:pt x="34813" y="34813"/>
                </a:lnTo>
                <a:lnTo>
                  <a:pt x="72598" y="9340"/>
                </a:lnTo>
                <a:lnTo>
                  <a:pt x="118872" y="0"/>
                </a:lnTo>
                <a:lnTo>
                  <a:pt x="1070483" y="0"/>
                </a:lnTo>
                <a:lnTo>
                  <a:pt x="1116830" y="9340"/>
                </a:lnTo>
                <a:lnTo>
                  <a:pt x="1154652" y="34813"/>
                </a:lnTo>
                <a:lnTo>
                  <a:pt x="1180139" y="72598"/>
                </a:lnTo>
                <a:lnTo>
                  <a:pt x="1189481" y="118872"/>
                </a:lnTo>
                <a:lnTo>
                  <a:pt x="1189481" y="2859659"/>
                </a:lnTo>
                <a:lnTo>
                  <a:pt x="1180139" y="2906004"/>
                </a:lnTo>
                <a:lnTo>
                  <a:pt x="1154652" y="2943821"/>
                </a:lnTo>
                <a:lnTo>
                  <a:pt x="1116830" y="2969304"/>
                </a:lnTo>
                <a:lnTo>
                  <a:pt x="1070483" y="2978645"/>
                </a:lnTo>
                <a:lnTo>
                  <a:pt x="118872" y="2978645"/>
                </a:lnTo>
                <a:lnTo>
                  <a:pt x="72598" y="2969304"/>
                </a:lnTo>
                <a:lnTo>
                  <a:pt x="34813" y="2943821"/>
                </a:lnTo>
                <a:lnTo>
                  <a:pt x="9340" y="2906004"/>
                </a:lnTo>
                <a:lnTo>
                  <a:pt x="0" y="2859659"/>
                </a:lnTo>
                <a:lnTo>
                  <a:pt x="0" y="118872"/>
                </a:lnTo>
                <a:close/>
              </a:path>
            </a:pathLst>
          </a:custGeom>
          <a:ln w="25400">
            <a:solidFill>
              <a:srgbClr val="CFE1F3"/>
            </a:solidFill>
          </a:ln>
        </p:spPr>
        <p:txBody>
          <a:bodyPr wrap="square" lIns="0" tIns="0" rIns="0" bIns="0" rtlCol="0"/>
          <a:lstStyle/>
          <a:p>
            <a:endParaRPr/>
          </a:p>
        </p:txBody>
      </p:sp>
      <p:sp>
        <p:nvSpPr>
          <p:cNvPr id="19" name="object 19">
            <a:extLst>
              <a:ext uri="{FF2B5EF4-FFF2-40B4-BE49-F238E27FC236}">
                <a16:creationId xmlns:a16="http://schemas.microsoft.com/office/drawing/2014/main" id="{0F67AD0D-D452-9B54-F8A6-FE41BA1EAA08}"/>
              </a:ext>
            </a:extLst>
          </p:cNvPr>
          <p:cNvSpPr txBox="1"/>
          <p:nvPr/>
        </p:nvSpPr>
        <p:spPr>
          <a:xfrm>
            <a:off x="10833876" y="4419912"/>
            <a:ext cx="916305" cy="1549400"/>
          </a:xfrm>
          <a:prstGeom prst="rect">
            <a:avLst/>
          </a:prstGeom>
        </p:spPr>
        <p:txBody>
          <a:bodyPr vert="horz" wrap="square" lIns="0" tIns="12065" rIns="0" bIns="0" rtlCol="0">
            <a:spAutoFit/>
          </a:bodyPr>
          <a:lstStyle/>
          <a:p>
            <a:pPr marL="12700" marR="5080">
              <a:lnSpc>
                <a:spcPct val="100000"/>
              </a:lnSpc>
              <a:spcBef>
                <a:spcPts val="95"/>
              </a:spcBef>
            </a:pPr>
            <a:r>
              <a:rPr sz="1000" spc="-10" dirty="0">
                <a:latin typeface="Arial MT"/>
                <a:cs typeface="Arial MT"/>
              </a:rPr>
              <a:t>Challenges </a:t>
            </a:r>
            <a:r>
              <a:rPr sz="1000" dirty="0">
                <a:latin typeface="Arial MT"/>
                <a:cs typeface="Arial MT"/>
              </a:rPr>
              <a:t>traditional</a:t>
            </a:r>
            <a:r>
              <a:rPr sz="1000" spc="-70" dirty="0">
                <a:latin typeface="Arial MT"/>
                <a:cs typeface="Arial MT"/>
              </a:rPr>
              <a:t> </a:t>
            </a:r>
            <a:r>
              <a:rPr sz="1000" spc="-25" dirty="0">
                <a:latin typeface="Arial MT"/>
                <a:cs typeface="Arial MT"/>
              </a:rPr>
              <a:t>AI </a:t>
            </a:r>
            <a:r>
              <a:rPr sz="1000" spc="-10" dirty="0">
                <a:latin typeface="Arial MT"/>
                <a:cs typeface="Arial MT"/>
              </a:rPr>
              <a:t>development</a:t>
            </a:r>
            <a:r>
              <a:rPr sz="1000" spc="30" dirty="0">
                <a:latin typeface="Arial MT"/>
                <a:cs typeface="Arial MT"/>
              </a:rPr>
              <a:t> </a:t>
            </a:r>
            <a:r>
              <a:rPr sz="1000" spc="-35" dirty="0">
                <a:latin typeface="Arial MT"/>
                <a:cs typeface="Arial MT"/>
              </a:rPr>
              <a:t>by </a:t>
            </a:r>
            <a:r>
              <a:rPr sz="1000" dirty="0">
                <a:latin typeface="Arial MT"/>
                <a:cs typeface="Arial MT"/>
              </a:rPr>
              <a:t>providing</a:t>
            </a:r>
            <a:r>
              <a:rPr sz="1000" spc="-40" dirty="0">
                <a:latin typeface="Arial MT"/>
                <a:cs typeface="Arial MT"/>
              </a:rPr>
              <a:t> </a:t>
            </a:r>
            <a:r>
              <a:rPr sz="1000" spc="-10" dirty="0">
                <a:latin typeface="Arial MT"/>
                <a:cs typeface="Arial MT"/>
              </a:rPr>
              <a:t>high- performance </a:t>
            </a:r>
            <a:r>
              <a:rPr sz="1000" dirty="0">
                <a:latin typeface="Arial MT"/>
                <a:cs typeface="Arial MT"/>
              </a:rPr>
              <a:t>models</a:t>
            </a:r>
            <a:r>
              <a:rPr sz="1000" spc="-30" dirty="0">
                <a:latin typeface="Arial MT"/>
                <a:cs typeface="Arial MT"/>
              </a:rPr>
              <a:t> </a:t>
            </a:r>
            <a:r>
              <a:rPr sz="1000" spc="-20" dirty="0">
                <a:latin typeface="Arial MT"/>
                <a:cs typeface="Arial MT"/>
              </a:rPr>
              <a:t>with </a:t>
            </a:r>
            <a:r>
              <a:rPr sz="1000" dirty="0">
                <a:latin typeface="Arial MT"/>
                <a:cs typeface="Arial MT"/>
              </a:rPr>
              <a:t>lower</a:t>
            </a:r>
            <a:r>
              <a:rPr sz="1000" spc="-40" dirty="0">
                <a:latin typeface="Arial MT"/>
                <a:cs typeface="Arial MT"/>
              </a:rPr>
              <a:t> </a:t>
            </a:r>
            <a:r>
              <a:rPr sz="1000" spc="-10" dirty="0">
                <a:latin typeface="Arial MT"/>
                <a:cs typeface="Arial MT"/>
              </a:rPr>
              <a:t>resource requirements </a:t>
            </a:r>
            <a:r>
              <a:rPr sz="1000" dirty="0">
                <a:latin typeface="Arial MT"/>
                <a:cs typeface="Arial MT"/>
              </a:rPr>
              <a:t>and</a:t>
            </a:r>
            <a:r>
              <a:rPr sz="1000" spc="-30" dirty="0">
                <a:latin typeface="Arial MT"/>
                <a:cs typeface="Arial MT"/>
              </a:rPr>
              <a:t> </a:t>
            </a:r>
            <a:r>
              <a:rPr sz="1000" spc="-10" dirty="0">
                <a:latin typeface="Arial MT"/>
                <a:cs typeface="Arial MT"/>
              </a:rPr>
              <a:t>open- </a:t>
            </a:r>
            <a:r>
              <a:rPr sz="1000" dirty="0">
                <a:latin typeface="Arial MT"/>
                <a:cs typeface="Arial MT"/>
              </a:rPr>
              <a:t>source</a:t>
            </a:r>
            <a:r>
              <a:rPr sz="1000" spc="-40" dirty="0">
                <a:latin typeface="Arial MT"/>
                <a:cs typeface="Arial MT"/>
              </a:rPr>
              <a:t> </a:t>
            </a:r>
            <a:r>
              <a:rPr sz="1000" spc="-10" dirty="0">
                <a:latin typeface="Arial MT"/>
                <a:cs typeface="Arial MT"/>
              </a:rPr>
              <a:t>access</a:t>
            </a:r>
            <a:endParaRPr sz="1000">
              <a:latin typeface="Arial MT"/>
              <a:cs typeface="Arial MT"/>
            </a:endParaRPr>
          </a:p>
        </p:txBody>
      </p:sp>
      <p:grpSp>
        <p:nvGrpSpPr>
          <p:cNvPr id="20" name="object 20">
            <a:extLst>
              <a:ext uri="{FF2B5EF4-FFF2-40B4-BE49-F238E27FC236}">
                <a16:creationId xmlns:a16="http://schemas.microsoft.com/office/drawing/2014/main" id="{B76DF5A2-ED8A-5F01-5211-99BEFD9C06D3}"/>
              </a:ext>
            </a:extLst>
          </p:cNvPr>
          <p:cNvGrpSpPr/>
          <p:nvPr/>
        </p:nvGrpSpPr>
        <p:grpSpPr>
          <a:xfrm>
            <a:off x="520383" y="3282501"/>
            <a:ext cx="1305560" cy="666115"/>
            <a:chOff x="531672" y="2819654"/>
            <a:chExt cx="1305560" cy="666115"/>
          </a:xfrm>
        </p:grpSpPr>
        <p:sp>
          <p:nvSpPr>
            <p:cNvPr id="21" name="object 21">
              <a:extLst>
                <a:ext uri="{FF2B5EF4-FFF2-40B4-BE49-F238E27FC236}">
                  <a16:creationId xmlns:a16="http://schemas.microsoft.com/office/drawing/2014/main" id="{B9888909-2867-FC45-07B1-8CFFF574C679}"/>
                </a:ext>
              </a:extLst>
            </p:cNvPr>
            <p:cNvSpPr/>
            <p:nvPr/>
          </p:nvSpPr>
          <p:spPr>
            <a:xfrm>
              <a:off x="544372" y="2832354"/>
              <a:ext cx="1280160" cy="640715"/>
            </a:xfrm>
            <a:custGeom>
              <a:avLst/>
              <a:gdLst/>
              <a:ahLst/>
              <a:cxnLst/>
              <a:rect l="l" t="t" r="r" b="b"/>
              <a:pathLst>
                <a:path w="1280160" h="640714">
                  <a:moveTo>
                    <a:pt x="1024077" y="0"/>
                  </a:moveTo>
                  <a:lnTo>
                    <a:pt x="0" y="0"/>
                  </a:lnTo>
                  <a:lnTo>
                    <a:pt x="256082" y="320040"/>
                  </a:lnTo>
                  <a:lnTo>
                    <a:pt x="0" y="640207"/>
                  </a:lnTo>
                  <a:lnTo>
                    <a:pt x="1024077" y="640207"/>
                  </a:lnTo>
                  <a:lnTo>
                    <a:pt x="1280109" y="320040"/>
                  </a:lnTo>
                  <a:lnTo>
                    <a:pt x="1024077" y="0"/>
                  </a:lnTo>
                  <a:close/>
                </a:path>
              </a:pathLst>
            </a:custGeom>
            <a:solidFill>
              <a:srgbClr val="E6B8AE"/>
            </a:solidFill>
          </p:spPr>
          <p:txBody>
            <a:bodyPr wrap="square" lIns="0" tIns="0" rIns="0" bIns="0" rtlCol="0"/>
            <a:lstStyle/>
            <a:p>
              <a:endParaRPr/>
            </a:p>
          </p:txBody>
        </p:sp>
        <p:sp>
          <p:nvSpPr>
            <p:cNvPr id="22" name="object 22">
              <a:extLst>
                <a:ext uri="{FF2B5EF4-FFF2-40B4-BE49-F238E27FC236}">
                  <a16:creationId xmlns:a16="http://schemas.microsoft.com/office/drawing/2014/main" id="{4E73F0BF-BD54-DC7E-5267-5EBCFCE80084}"/>
                </a:ext>
              </a:extLst>
            </p:cNvPr>
            <p:cNvSpPr/>
            <p:nvPr/>
          </p:nvSpPr>
          <p:spPr>
            <a:xfrm>
              <a:off x="544372" y="2832354"/>
              <a:ext cx="1280160" cy="640715"/>
            </a:xfrm>
            <a:custGeom>
              <a:avLst/>
              <a:gdLst/>
              <a:ahLst/>
              <a:cxnLst/>
              <a:rect l="l" t="t" r="r" b="b"/>
              <a:pathLst>
                <a:path w="1280160" h="640714">
                  <a:moveTo>
                    <a:pt x="0" y="0"/>
                  </a:moveTo>
                  <a:lnTo>
                    <a:pt x="1024077" y="0"/>
                  </a:lnTo>
                  <a:lnTo>
                    <a:pt x="1280109" y="320040"/>
                  </a:lnTo>
                  <a:lnTo>
                    <a:pt x="1024077" y="640207"/>
                  </a:lnTo>
                  <a:lnTo>
                    <a:pt x="0" y="640207"/>
                  </a:lnTo>
                  <a:lnTo>
                    <a:pt x="256082" y="320040"/>
                  </a:lnTo>
                  <a:lnTo>
                    <a:pt x="0" y="0"/>
                  </a:lnTo>
                  <a:close/>
                </a:path>
              </a:pathLst>
            </a:custGeom>
            <a:ln w="25400">
              <a:solidFill>
                <a:srgbClr val="FFFFFF"/>
              </a:solidFill>
            </a:ln>
          </p:spPr>
          <p:txBody>
            <a:bodyPr wrap="square" lIns="0" tIns="0" rIns="0" bIns="0" rtlCol="0"/>
            <a:lstStyle/>
            <a:p>
              <a:endParaRPr/>
            </a:p>
          </p:txBody>
        </p:sp>
      </p:grpSp>
      <p:sp>
        <p:nvSpPr>
          <p:cNvPr id="23" name="object 23">
            <a:extLst>
              <a:ext uri="{FF2B5EF4-FFF2-40B4-BE49-F238E27FC236}">
                <a16:creationId xmlns:a16="http://schemas.microsoft.com/office/drawing/2014/main" id="{92889297-3AA7-EE2C-B465-C9CB3D2E34DD}"/>
              </a:ext>
            </a:extLst>
          </p:cNvPr>
          <p:cNvSpPr txBox="1"/>
          <p:nvPr/>
        </p:nvSpPr>
        <p:spPr>
          <a:xfrm>
            <a:off x="947713" y="3539295"/>
            <a:ext cx="450215"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Arial MT"/>
                <a:cs typeface="Arial MT"/>
              </a:rPr>
              <a:t>ChatGPT</a:t>
            </a:r>
            <a:endParaRPr sz="800">
              <a:latin typeface="Arial MT"/>
              <a:cs typeface="Arial MT"/>
            </a:endParaRPr>
          </a:p>
        </p:txBody>
      </p:sp>
      <p:pic>
        <p:nvPicPr>
          <p:cNvPr id="24" name="object 24">
            <a:extLst>
              <a:ext uri="{FF2B5EF4-FFF2-40B4-BE49-F238E27FC236}">
                <a16:creationId xmlns:a16="http://schemas.microsoft.com/office/drawing/2014/main" id="{80B2E961-1DAB-8FBA-C548-3FD9C4877846}"/>
              </a:ext>
            </a:extLst>
          </p:cNvPr>
          <p:cNvPicPr/>
          <p:nvPr/>
        </p:nvPicPr>
        <p:blipFill>
          <a:blip r:embed="rId2" cstate="print"/>
          <a:stretch>
            <a:fillRect/>
          </a:stretch>
        </p:blipFill>
        <p:spPr>
          <a:xfrm>
            <a:off x="10800982" y="2201907"/>
            <a:ext cx="956629" cy="746329"/>
          </a:xfrm>
          <a:prstGeom prst="rect">
            <a:avLst/>
          </a:prstGeom>
        </p:spPr>
      </p:pic>
      <p:pic>
        <p:nvPicPr>
          <p:cNvPr id="25" name="object 25">
            <a:extLst>
              <a:ext uri="{FF2B5EF4-FFF2-40B4-BE49-F238E27FC236}">
                <a16:creationId xmlns:a16="http://schemas.microsoft.com/office/drawing/2014/main" id="{74171F62-936B-5149-3F6A-21B7994F9105}"/>
              </a:ext>
            </a:extLst>
          </p:cNvPr>
          <p:cNvPicPr/>
          <p:nvPr/>
        </p:nvPicPr>
        <p:blipFill>
          <a:blip r:embed="rId3" cstate="print"/>
          <a:stretch>
            <a:fillRect/>
          </a:stretch>
        </p:blipFill>
        <p:spPr>
          <a:xfrm>
            <a:off x="813131" y="2162830"/>
            <a:ext cx="719328" cy="719239"/>
          </a:xfrm>
          <a:prstGeom prst="rect">
            <a:avLst/>
          </a:prstGeom>
        </p:spPr>
      </p:pic>
      <p:pic>
        <p:nvPicPr>
          <p:cNvPr id="26" name="object 26">
            <a:extLst>
              <a:ext uri="{FF2B5EF4-FFF2-40B4-BE49-F238E27FC236}">
                <a16:creationId xmlns:a16="http://schemas.microsoft.com/office/drawing/2014/main" id="{D2253484-B106-679F-53AF-EB20590BEFA4}"/>
              </a:ext>
            </a:extLst>
          </p:cNvPr>
          <p:cNvPicPr/>
          <p:nvPr/>
        </p:nvPicPr>
        <p:blipFill>
          <a:blip r:embed="rId4" cstate="print"/>
          <a:stretch>
            <a:fillRect/>
          </a:stretch>
        </p:blipFill>
        <p:spPr>
          <a:xfrm>
            <a:off x="2215402" y="2139882"/>
            <a:ext cx="765048" cy="765048"/>
          </a:xfrm>
          <a:prstGeom prst="rect">
            <a:avLst/>
          </a:prstGeom>
        </p:spPr>
      </p:pic>
      <p:pic>
        <p:nvPicPr>
          <p:cNvPr id="27" name="object 27">
            <a:extLst>
              <a:ext uri="{FF2B5EF4-FFF2-40B4-BE49-F238E27FC236}">
                <a16:creationId xmlns:a16="http://schemas.microsoft.com/office/drawing/2014/main" id="{02FC167E-88A8-1867-F3ED-4863144E74AD}"/>
              </a:ext>
            </a:extLst>
          </p:cNvPr>
          <p:cNvPicPr/>
          <p:nvPr/>
        </p:nvPicPr>
        <p:blipFill>
          <a:blip r:embed="rId5" cstate="print"/>
          <a:stretch>
            <a:fillRect/>
          </a:stretch>
        </p:blipFill>
        <p:spPr>
          <a:xfrm>
            <a:off x="5187582" y="2190903"/>
            <a:ext cx="765708" cy="660210"/>
          </a:xfrm>
          <a:prstGeom prst="rect">
            <a:avLst/>
          </a:prstGeom>
        </p:spPr>
      </p:pic>
      <p:pic>
        <p:nvPicPr>
          <p:cNvPr id="28" name="object 28">
            <a:extLst>
              <a:ext uri="{FF2B5EF4-FFF2-40B4-BE49-F238E27FC236}">
                <a16:creationId xmlns:a16="http://schemas.microsoft.com/office/drawing/2014/main" id="{BC2AF674-96F1-107D-BBE7-60EF03597AC6}"/>
              </a:ext>
            </a:extLst>
          </p:cNvPr>
          <p:cNvPicPr/>
          <p:nvPr/>
        </p:nvPicPr>
        <p:blipFill>
          <a:blip r:embed="rId6" cstate="print"/>
          <a:stretch>
            <a:fillRect/>
          </a:stretch>
        </p:blipFill>
        <p:spPr>
          <a:xfrm>
            <a:off x="3663328" y="2139882"/>
            <a:ext cx="765048" cy="765048"/>
          </a:xfrm>
          <a:prstGeom prst="rect">
            <a:avLst/>
          </a:prstGeom>
        </p:spPr>
      </p:pic>
      <p:pic>
        <p:nvPicPr>
          <p:cNvPr id="29" name="object 29">
            <a:extLst>
              <a:ext uri="{FF2B5EF4-FFF2-40B4-BE49-F238E27FC236}">
                <a16:creationId xmlns:a16="http://schemas.microsoft.com/office/drawing/2014/main" id="{62D228D6-F446-8FFC-F82D-11DCDE4E6991}"/>
              </a:ext>
            </a:extLst>
          </p:cNvPr>
          <p:cNvPicPr/>
          <p:nvPr/>
        </p:nvPicPr>
        <p:blipFill>
          <a:blip r:embed="rId7" cstate="print"/>
          <a:stretch>
            <a:fillRect/>
          </a:stretch>
        </p:blipFill>
        <p:spPr>
          <a:xfrm>
            <a:off x="7963167" y="2471580"/>
            <a:ext cx="827531" cy="179298"/>
          </a:xfrm>
          <a:prstGeom prst="rect">
            <a:avLst/>
          </a:prstGeom>
        </p:spPr>
      </p:pic>
      <p:pic>
        <p:nvPicPr>
          <p:cNvPr id="30" name="object 30">
            <a:extLst>
              <a:ext uri="{FF2B5EF4-FFF2-40B4-BE49-F238E27FC236}">
                <a16:creationId xmlns:a16="http://schemas.microsoft.com/office/drawing/2014/main" id="{0CD78296-1FDE-08AA-1868-6927266780E4}"/>
              </a:ext>
            </a:extLst>
          </p:cNvPr>
          <p:cNvPicPr/>
          <p:nvPr/>
        </p:nvPicPr>
        <p:blipFill>
          <a:blip r:embed="rId8" cstate="print"/>
          <a:stretch>
            <a:fillRect/>
          </a:stretch>
        </p:blipFill>
        <p:spPr>
          <a:xfrm>
            <a:off x="6572771" y="2108805"/>
            <a:ext cx="827531" cy="827493"/>
          </a:xfrm>
          <a:prstGeom prst="rect">
            <a:avLst/>
          </a:prstGeom>
        </p:spPr>
      </p:pic>
      <p:grpSp>
        <p:nvGrpSpPr>
          <p:cNvPr id="31" name="object 31">
            <a:extLst>
              <a:ext uri="{FF2B5EF4-FFF2-40B4-BE49-F238E27FC236}">
                <a16:creationId xmlns:a16="http://schemas.microsoft.com/office/drawing/2014/main" id="{0FC0D0E5-AB6C-ED57-34FD-118C5D44CB38}"/>
              </a:ext>
            </a:extLst>
          </p:cNvPr>
          <p:cNvGrpSpPr/>
          <p:nvPr/>
        </p:nvGrpSpPr>
        <p:grpSpPr>
          <a:xfrm>
            <a:off x="1964703" y="3282501"/>
            <a:ext cx="1305560" cy="666115"/>
            <a:chOff x="1975992" y="2819654"/>
            <a:chExt cx="1305560" cy="666115"/>
          </a:xfrm>
        </p:grpSpPr>
        <p:sp>
          <p:nvSpPr>
            <p:cNvPr id="32" name="object 32">
              <a:extLst>
                <a:ext uri="{FF2B5EF4-FFF2-40B4-BE49-F238E27FC236}">
                  <a16:creationId xmlns:a16="http://schemas.microsoft.com/office/drawing/2014/main" id="{AD107731-E376-9A6E-D1BC-E7C1AEA965D7}"/>
                </a:ext>
              </a:extLst>
            </p:cNvPr>
            <p:cNvSpPr/>
            <p:nvPr/>
          </p:nvSpPr>
          <p:spPr>
            <a:xfrm>
              <a:off x="1988692" y="2832354"/>
              <a:ext cx="1280160" cy="640715"/>
            </a:xfrm>
            <a:custGeom>
              <a:avLst/>
              <a:gdLst/>
              <a:ahLst/>
              <a:cxnLst/>
              <a:rect l="l" t="t" r="r" b="b"/>
              <a:pathLst>
                <a:path w="1280160" h="640714">
                  <a:moveTo>
                    <a:pt x="1024127" y="0"/>
                  </a:moveTo>
                  <a:lnTo>
                    <a:pt x="0" y="0"/>
                  </a:lnTo>
                  <a:lnTo>
                    <a:pt x="256158" y="320040"/>
                  </a:lnTo>
                  <a:lnTo>
                    <a:pt x="0" y="640207"/>
                  </a:lnTo>
                  <a:lnTo>
                    <a:pt x="1024127" y="640207"/>
                  </a:lnTo>
                  <a:lnTo>
                    <a:pt x="1280159" y="320040"/>
                  </a:lnTo>
                  <a:lnTo>
                    <a:pt x="1024127" y="0"/>
                  </a:lnTo>
                  <a:close/>
                </a:path>
              </a:pathLst>
            </a:custGeom>
            <a:solidFill>
              <a:srgbClr val="F4CCCC"/>
            </a:solidFill>
          </p:spPr>
          <p:txBody>
            <a:bodyPr wrap="square" lIns="0" tIns="0" rIns="0" bIns="0" rtlCol="0"/>
            <a:lstStyle/>
            <a:p>
              <a:endParaRPr/>
            </a:p>
          </p:txBody>
        </p:sp>
        <p:sp>
          <p:nvSpPr>
            <p:cNvPr id="33" name="object 33">
              <a:extLst>
                <a:ext uri="{FF2B5EF4-FFF2-40B4-BE49-F238E27FC236}">
                  <a16:creationId xmlns:a16="http://schemas.microsoft.com/office/drawing/2014/main" id="{FC101968-1347-C6B0-3B1B-604DFA4DF49C}"/>
                </a:ext>
              </a:extLst>
            </p:cNvPr>
            <p:cNvSpPr/>
            <p:nvPr/>
          </p:nvSpPr>
          <p:spPr>
            <a:xfrm>
              <a:off x="1988692" y="2832354"/>
              <a:ext cx="1280160" cy="640715"/>
            </a:xfrm>
            <a:custGeom>
              <a:avLst/>
              <a:gdLst/>
              <a:ahLst/>
              <a:cxnLst/>
              <a:rect l="l" t="t" r="r" b="b"/>
              <a:pathLst>
                <a:path w="1280160" h="640714">
                  <a:moveTo>
                    <a:pt x="0" y="0"/>
                  </a:moveTo>
                  <a:lnTo>
                    <a:pt x="1024127" y="0"/>
                  </a:lnTo>
                  <a:lnTo>
                    <a:pt x="1280159" y="320040"/>
                  </a:lnTo>
                  <a:lnTo>
                    <a:pt x="1024127" y="640207"/>
                  </a:lnTo>
                  <a:lnTo>
                    <a:pt x="0" y="640207"/>
                  </a:lnTo>
                  <a:lnTo>
                    <a:pt x="256158" y="320040"/>
                  </a:lnTo>
                  <a:lnTo>
                    <a:pt x="0" y="0"/>
                  </a:lnTo>
                  <a:close/>
                </a:path>
              </a:pathLst>
            </a:custGeom>
            <a:ln w="25400">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08D261FA-A879-0FE3-7F91-AB2A7D98F23B}"/>
              </a:ext>
            </a:extLst>
          </p:cNvPr>
          <p:cNvSpPr txBox="1"/>
          <p:nvPr/>
        </p:nvSpPr>
        <p:spPr>
          <a:xfrm>
            <a:off x="2444002" y="3539295"/>
            <a:ext cx="347345"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Arial MT"/>
                <a:cs typeface="Arial MT"/>
              </a:rPr>
              <a:t>Claude</a:t>
            </a:r>
            <a:endParaRPr sz="800">
              <a:latin typeface="Arial MT"/>
              <a:cs typeface="Arial MT"/>
            </a:endParaRPr>
          </a:p>
        </p:txBody>
      </p:sp>
      <p:grpSp>
        <p:nvGrpSpPr>
          <p:cNvPr id="35" name="object 35">
            <a:extLst>
              <a:ext uri="{FF2B5EF4-FFF2-40B4-BE49-F238E27FC236}">
                <a16:creationId xmlns:a16="http://schemas.microsoft.com/office/drawing/2014/main" id="{CC25090A-A6D3-BA31-9BE0-8DC6C001A93D}"/>
              </a:ext>
            </a:extLst>
          </p:cNvPr>
          <p:cNvGrpSpPr/>
          <p:nvPr/>
        </p:nvGrpSpPr>
        <p:grpSpPr>
          <a:xfrm>
            <a:off x="3419870" y="3300535"/>
            <a:ext cx="1305560" cy="666115"/>
            <a:chOff x="3431159" y="2837688"/>
            <a:chExt cx="1305560" cy="666115"/>
          </a:xfrm>
        </p:grpSpPr>
        <p:sp>
          <p:nvSpPr>
            <p:cNvPr id="36" name="object 36">
              <a:extLst>
                <a:ext uri="{FF2B5EF4-FFF2-40B4-BE49-F238E27FC236}">
                  <a16:creationId xmlns:a16="http://schemas.microsoft.com/office/drawing/2014/main" id="{21AFE9E5-F8E1-718A-3AA4-A0CF7CB0D496}"/>
                </a:ext>
              </a:extLst>
            </p:cNvPr>
            <p:cNvSpPr/>
            <p:nvPr/>
          </p:nvSpPr>
          <p:spPr>
            <a:xfrm>
              <a:off x="3443859" y="2850388"/>
              <a:ext cx="1280160" cy="640715"/>
            </a:xfrm>
            <a:custGeom>
              <a:avLst/>
              <a:gdLst/>
              <a:ahLst/>
              <a:cxnLst/>
              <a:rect l="l" t="t" r="r" b="b"/>
              <a:pathLst>
                <a:path w="1280160" h="640714">
                  <a:moveTo>
                    <a:pt x="1024127" y="0"/>
                  </a:moveTo>
                  <a:lnTo>
                    <a:pt x="0" y="0"/>
                  </a:lnTo>
                  <a:lnTo>
                    <a:pt x="256158" y="320166"/>
                  </a:lnTo>
                  <a:lnTo>
                    <a:pt x="0" y="640207"/>
                  </a:lnTo>
                  <a:lnTo>
                    <a:pt x="1024127" y="640207"/>
                  </a:lnTo>
                  <a:lnTo>
                    <a:pt x="1280160" y="320166"/>
                  </a:lnTo>
                  <a:lnTo>
                    <a:pt x="1024127" y="0"/>
                  </a:lnTo>
                  <a:close/>
                </a:path>
              </a:pathLst>
            </a:custGeom>
            <a:solidFill>
              <a:srgbClr val="FBE4CD"/>
            </a:solidFill>
          </p:spPr>
          <p:txBody>
            <a:bodyPr wrap="square" lIns="0" tIns="0" rIns="0" bIns="0" rtlCol="0"/>
            <a:lstStyle/>
            <a:p>
              <a:endParaRPr/>
            </a:p>
          </p:txBody>
        </p:sp>
        <p:sp>
          <p:nvSpPr>
            <p:cNvPr id="37" name="object 37">
              <a:extLst>
                <a:ext uri="{FF2B5EF4-FFF2-40B4-BE49-F238E27FC236}">
                  <a16:creationId xmlns:a16="http://schemas.microsoft.com/office/drawing/2014/main" id="{1E374AD3-F95C-A1B4-862B-94AFB8FD7CC5}"/>
                </a:ext>
              </a:extLst>
            </p:cNvPr>
            <p:cNvSpPr/>
            <p:nvPr/>
          </p:nvSpPr>
          <p:spPr>
            <a:xfrm>
              <a:off x="3443859" y="2850388"/>
              <a:ext cx="1280160" cy="640715"/>
            </a:xfrm>
            <a:custGeom>
              <a:avLst/>
              <a:gdLst/>
              <a:ahLst/>
              <a:cxnLst/>
              <a:rect l="l" t="t" r="r" b="b"/>
              <a:pathLst>
                <a:path w="1280160" h="640714">
                  <a:moveTo>
                    <a:pt x="0" y="0"/>
                  </a:moveTo>
                  <a:lnTo>
                    <a:pt x="1024127" y="0"/>
                  </a:lnTo>
                  <a:lnTo>
                    <a:pt x="1280160" y="320166"/>
                  </a:lnTo>
                  <a:lnTo>
                    <a:pt x="1024127" y="640207"/>
                  </a:lnTo>
                  <a:lnTo>
                    <a:pt x="0" y="640207"/>
                  </a:lnTo>
                  <a:lnTo>
                    <a:pt x="256158" y="320166"/>
                  </a:lnTo>
                  <a:lnTo>
                    <a:pt x="0" y="0"/>
                  </a:lnTo>
                  <a:close/>
                </a:path>
              </a:pathLst>
            </a:custGeom>
            <a:ln w="25400">
              <a:solidFill>
                <a:srgbClr val="FFFFFF"/>
              </a:solidFill>
            </a:ln>
          </p:spPr>
          <p:txBody>
            <a:bodyPr wrap="square" lIns="0" tIns="0" rIns="0" bIns="0" rtlCol="0"/>
            <a:lstStyle/>
            <a:p>
              <a:endParaRPr/>
            </a:p>
          </p:txBody>
        </p:sp>
      </p:grpSp>
      <p:sp>
        <p:nvSpPr>
          <p:cNvPr id="38" name="object 38">
            <a:extLst>
              <a:ext uri="{FF2B5EF4-FFF2-40B4-BE49-F238E27FC236}">
                <a16:creationId xmlns:a16="http://schemas.microsoft.com/office/drawing/2014/main" id="{79AD6ECB-A71D-EE1A-9D7A-6480635E1BF1}"/>
              </a:ext>
            </a:extLst>
          </p:cNvPr>
          <p:cNvSpPr txBox="1"/>
          <p:nvPr/>
        </p:nvSpPr>
        <p:spPr>
          <a:xfrm>
            <a:off x="3836938" y="3557329"/>
            <a:ext cx="471170"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Arial MT"/>
                <a:cs typeface="Arial MT"/>
              </a:rPr>
              <a:t>Perplexity</a:t>
            </a:r>
            <a:endParaRPr sz="800">
              <a:latin typeface="Arial MT"/>
              <a:cs typeface="Arial MT"/>
            </a:endParaRPr>
          </a:p>
        </p:txBody>
      </p:sp>
      <p:grpSp>
        <p:nvGrpSpPr>
          <p:cNvPr id="39" name="object 39">
            <a:extLst>
              <a:ext uri="{FF2B5EF4-FFF2-40B4-BE49-F238E27FC236}">
                <a16:creationId xmlns:a16="http://schemas.microsoft.com/office/drawing/2014/main" id="{A4194517-FE4E-6BF8-0B8B-BF8F0225F3F2}"/>
              </a:ext>
            </a:extLst>
          </p:cNvPr>
          <p:cNvGrpSpPr/>
          <p:nvPr/>
        </p:nvGrpSpPr>
        <p:grpSpPr>
          <a:xfrm>
            <a:off x="4892307" y="3300535"/>
            <a:ext cx="1305560" cy="666115"/>
            <a:chOff x="4903596" y="2837688"/>
            <a:chExt cx="1305560" cy="666115"/>
          </a:xfrm>
        </p:grpSpPr>
        <p:sp>
          <p:nvSpPr>
            <p:cNvPr id="40" name="object 40">
              <a:extLst>
                <a:ext uri="{FF2B5EF4-FFF2-40B4-BE49-F238E27FC236}">
                  <a16:creationId xmlns:a16="http://schemas.microsoft.com/office/drawing/2014/main" id="{62B83CC8-A0E5-9F4E-4DB1-A719673FAC33}"/>
                </a:ext>
              </a:extLst>
            </p:cNvPr>
            <p:cNvSpPr/>
            <p:nvPr/>
          </p:nvSpPr>
          <p:spPr>
            <a:xfrm>
              <a:off x="4916296" y="2850388"/>
              <a:ext cx="1280160" cy="640715"/>
            </a:xfrm>
            <a:custGeom>
              <a:avLst/>
              <a:gdLst/>
              <a:ahLst/>
              <a:cxnLst/>
              <a:rect l="l" t="t" r="r" b="b"/>
              <a:pathLst>
                <a:path w="1280160" h="640714">
                  <a:moveTo>
                    <a:pt x="1024127" y="0"/>
                  </a:moveTo>
                  <a:lnTo>
                    <a:pt x="0" y="0"/>
                  </a:lnTo>
                  <a:lnTo>
                    <a:pt x="256158" y="320166"/>
                  </a:lnTo>
                  <a:lnTo>
                    <a:pt x="0" y="640207"/>
                  </a:lnTo>
                  <a:lnTo>
                    <a:pt x="1024127" y="640207"/>
                  </a:lnTo>
                  <a:lnTo>
                    <a:pt x="1280160" y="320166"/>
                  </a:lnTo>
                  <a:lnTo>
                    <a:pt x="1024127" y="0"/>
                  </a:lnTo>
                  <a:close/>
                </a:path>
              </a:pathLst>
            </a:custGeom>
            <a:solidFill>
              <a:srgbClr val="FFF1CC"/>
            </a:solidFill>
          </p:spPr>
          <p:txBody>
            <a:bodyPr wrap="square" lIns="0" tIns="0" rIns="0" bIns="0" rtlCol="0"/>
            <a:lstStyle/>
            <a:p>
              <a:endParaRPr/>
            </a:p>
          </p:txBody>
        </p:sp>
        <p:sp>
          <p:nvSpPr>
            <p:cNvPr id="41" name="object 41">
              <a:extLst>
                <a:ext uri="{FF2B5EF4-FFF2-40B4-BE49-F238E27FC236}">
                  <a16:creationId xmlns:a16="http://schemas.microsoft.com/office/drawing/2014/main" id="{2E38B314-9180-59C4-6335-848709FB7D57}"/>
                </a:ext>
              </a:extLst>
            </p:cNvPr>
            <p:cNvSpPr/>
            <p:nvPr/>
          </p:nvSpPr>
          <p:spPr>
            <a:xfrm>
              <a:off x="4916296" y="2850388"/>
              <a:ext cx="1280160" cy="640715"/>
            </a:xfrm>
            <a:custGeom>
              <a:avLst/>
              <a:gdLst/>
              <a:ahLst/>
              <a:cxnLst/>
              <a:rect l="l" t="t" r="r" b="b"/>
              <a:pathLst>
                <a:path w="1280160" h="640714">
                  <a:moveTo>
                    <a:pt x="0" y="0"/>
                  </a:moveTo>
                  <a:lnTo>
                    <a:pt x="1024127" y="0"/>
                  </a:lnTo>
                  <a:lnTo>
                    <a:pt x="1280160" y="320166"/>
                  </a:lnTo>
                  <a:lnTo>
                    <a:pt x="1024127" y="640207"/>
                  </a:lnTo>
                  <a:lnTo>
                    <a:pt x="0" y="640207"/>
                  </a:lnTo>
                  <a:lnTo>
                    <a:pt x="256158" y="320166"/>
                  </a:lnTo>
                  <a:lnTo>
                    <a:pt x="0" y="0"/>
                  </a:lnTo>
                  <a:close/>
                </a:path>
              </a:pathLst>
            </a:custGeom>
            <a:ln w="25400">
              <a:solidFill>
                <a:srgbClr val="FFFFFF"/>
              </a:solidFill>
            </a:ln>
          </p:spPr>
          <p:txBody>
            <a:bodyPr wrap="square" lIns="0" tIns="0" rIns="0" bIns="0" rtlCol="0"/>
            <a:lstStyle/>
            <a:p>
              <a:endParaRPr/>
            </a:p>
          </p:txBody>
        </p:sp>
      </p:grpSp>
      <p:sp>
        <p:nvSpPr>
          <p:cNvPr id="42" name="object 42">
            <a:extLst>
              <a:ext uri="{FF2B5EF4-FFF2-40B4-BE49-F238E27FC236}">
                <a16:creationId xmlns:a16="http://schemas.microsoft.com/office/drawing/2014/main" id="{282D7E4D-3B1C-2317-C65C-2B79DEB22460}"/>
              </a:ext>
            </a:extLst>
          </p:cNvPr>
          <p:cNvSpPr txBox="1"/>
          <p:nvPr/>
        </p:nvSpPr>
        <p:spPr>
          <a:xfrm>
            <a:off x="5333759" y="3496369"/>
            <a:ext cx="423545" cy="270510"/>
          </a:xfrm>
          <a:prstGeom prst="rect">
            <a:avLst/>
          </a:prstGeom>
        </p:spPr>
        <p:txBody>
          <a:bodyPr vert="horz" wrap="square" lIns="0" tIns="13335" rIns="0" bIns="0" rtlCol="0">
            <a:spAutoFit/>
          </a:bodyPr>
          <a:lstStyle/>
          <a:p>
            <a:pPr marL="66040">
              <a:lnSpc>
                <a:spcPct val="100000"/>
              </a:lnSpc>
              <a:spcBef>
                <a:spcPts val="105"/>
              </a:spcBef>
            </a:pPr>
            <a:r>
              <a:rPr sz="800" spc="-10" dirty="0">
                <a:latin typeface="Arial MT"/>
                <a:cs typeface="Arial MT"/>
              </a:rPr>
              <a:t>Stable</a:t>
            </a:r>
            <a:endParaRPr sz="800">
              <a:latin typeface="Arial MT"/>
              <a:cs typeface="Arial MT"/>
            </a:endParaRPr>
          </a:p>
          <a:p>
            <a:pPr marL="12700">
              <a:lnSpc>
                <a:spcPct val="100000"/>
              </a:lnSpc>
            </a:pPr>
            <a:r>
              <a:rPr sz="800" spc="-10" dirty="0">
                <a:latin typeface="Arial MT"/>
                <a:cs typeface="Arial MT"/>
              </a:rPr>
              <a:t>Diffusion</a:t>
            </a:r>
            <a:endParaRPr sz="800">
              <a:latin typeface="Arial MT"/>
              <a:cs typeface="Arial MT"/>
            </a:endParaRPr>
          </a:p>
        </p:txBody>
      </p:sp>
      <p:grpSp>
        <p:nvGrpSpPr>
          <p:cNvPr id="43" name="object 43">
            <a:extLst>
              <a:ext uri="{FF2B5EF4-FFF2-40B4-BE49-F238E27FC236}">
                <a16:creationId xmlns:a16="http://schemas.microsoft.com/office/drawing/2014/main" id="{E9CD8B5E-7E3A-B777-9A16-46BCEBA5A63E}"/>
              </a:ext>
            </a:extLst>
          </p:cNvPr>
          <p:cNvGrpSpPr/>
          <p:nvPr/>
        </p:nvGrpSpPr>
        <p:grpSpPr>
          <a:xfrm>
            <a:off x="6349506" y="3308027"/>
            <a:ext cx="1305560" cy="666115"/>
            <a:chOff x="6360795" y="2845180"/>
            <a:chExt cx="1305560" cy="666115"/>
          </a:xfrm>
        </p:grpSpPr>
        <p:sp>
          <p:nvSpPr>
            <p:cNvPr id="44" name="object 44">
              <a:extLst>
                <a:ext uri="{FF2B5EF4-FFF2-40B4-BE49-F238E27FC236}">
                  <a16:creationId xmlns:a16="http://schemas.microsoft.com/office/drawing/2014/main" id="{C7CF32F3-DDD2-06B9-81FF-BD83D138DC3D}"/>
                </a:ext>
              </a:extLst>
            </p:cNvPr>
            <p:cNvSpPr/>
            <p:nvPr/>
          </p:nvSpPr>
          <p:spPr>
            <a:xfrm>
              <a:off x="6373495" y="2857880"/>
              <a:ext cx="1280160" cy="640715"/>
            </a:xfrm>
            <a:custGeom>
              <a:avLst/>
              <a:gdLst/>
              <a:ahLst/>
              <a:cxnLst/>
              <a:rect l="l" t="t" r="r" b="b"/>
              <a:pathLst>
                <a:path w="1280159" h="640714">
                  <a:moveTo>
                    <a:pt x="1024001" y="0"/>
                  </a:moveTo>
                  <a:lnTo>
                    <a:pt x="0" y="0"/>
                  </a:lnTo>
                  <a:lnTo>
                    <a:pt x="256031" y="320040"/>
                  </a:lnTo>
                  <a:lnTo>
                    <a:pt x="0" y="640207"/>
                  </a:lnTo>
                  <a:lnTo>
                    <a:pt x="1024001" y="640207"/>
                  </a:lnTo>
                  <a:lnTo>
                    <a:pt x="1280159" y="320040"/>
                  </a:lnTo>
                  <a:lnTo>
                    <a:pt x="1024001" y="0"/>
                  </a:lnTo>
                  <a:close/>
                </a:path>
              </a:pathLst>
            </a:custGeom>
            <a:solidFill>
              <a:srgbClr val="D9EAD2"/>
            </a:solidFill>
          </p:spPr>
          <p:txBody>
            <a:bodyPr wrap="square" lIns="0" tIns="0" rIns="0" bIns="0" rtlCol="0"/>
            <a:lstStyle/>
            <a:p>
              <a:endParaRPr/>
            </a:p>
          </p:txBody>
        </p:sp>
        <p:sp>
          <p:nvSpPr>
            <p:cNvPr id="45" name="object 45">
              <a:extLst>
                <a:ext uri="{FF2B5EF4-FFF2-40B4-BE49-F238E27FC236}">
                  <a16:creationId xmlns:a16="http://schemas.microsoft.com/office/drawing/2014/main" id="{E4D333E1-344A-B0B0-9195-F32B51AA1E49}"/>
                </a:ext>
              </a:extLst>
            </p:cNvPr>
            <p:cNvSpPr/>
            <p:nvPr/>
          </p:nvSpPr>
          <p:spPr>
            <a:xfrm>
              <a:off x="6373495" y="2857880"/>
              <a:ext cx="1280160" cy="640715"/>
            </a:xfrm>
            <a:custGeom>
              <a:avLst/>
              <a:gdLst/>
              <a:ahLst/>
              <a:cxnLst/>
              <a:rect l="l" t="t" r="r" b="b"/>
              <a:pathLst>
                <a:path w="1280159" h="640714">
                  <a:moveTo>
                    <a:pt x="0" y="0"/>
                  </a:moveTo>
                  <a:lnTo>
                    <a:pt x="1024001" y="0"/>
                  </a:lnTo>
                  <a:lnTo>
                    <a:pt x="1280159" y="320040"/>
                  </a:lnTo>
                  <a:lnTo>
                    <a:pt x="1024001" y="640207"/>
                  </a:lnTo>
                  <a:lnTo>
                    <a:pt x="0" y="640207"/>
                  </a:lnTo>
                  <a:lnTo>
                    <a:pt x="256031" y="320040"/>
                  </a:lnTo>
                  <a:lnTo>
                    <a:pt x="0" y="0"/>
                  </a:lnTo>
                  <a:close/>
                </a:path>
              </a:pathLst>
            </a:custGeom>
            <a:ln w="25400">
              <a:solidFill>
                <a:srgbClr val="FFFFFF"/>
              </a:solidFill>
            </a:ln>
          </p:spPr>
          <p:txBody>
            <a:bodyPr wrap="square" lIns="0" tIns="0" rIns="0" bIns="0" rtlCol="0"/>
            <a:lstStyle/>
            <a:p>
              <a:endParaRPr/>
            </a:p>
          </p:txBody>
        </p:sp>
      </p:grpSp>
      <p:sp>
        <p:nvSpPr>
          <p:cNvPr id="46" name="object 46">
            <a:extLst>
              <a:ext uri="{FF2B5EF4-FFF2-40B4-BE49-F238E27FC236}">
                <a16:creationId xmlns:a16="http://schemas.microsoft.com/office/drawing/2014/main" id="{5BBDD6E2-7A24-CD8A-D9A4-DE576120047B}"/>
              </a:ext>
            </a:extLst>
          </p:cNvPr>
          <p:cNvSpPr txBox="1"/>
          <p:nvPr/>
        </p:nvSpPr>
        <p:spPr>
          <a:xfrm>
            <a:off x="6742570" y="3564948"/>
            <a:ext cx="521970"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Arial MT"/>
                <a:cs typeface="Arial MT"/>
              </a:rPr>
              <a:t>Midjourney</a:t>
            </a:r>
            <a:endParaRPr sz="800">
              <a:latin typeface="Arial MT"/>
              <a:cs typeface="Arial MT"/>
            </a:endParaRPr>
          </a:p>
        </p:txBody>
      </p:sp>
      <p:grpSp>
        <p:nvGrpSpPr>
          <p:cNvPr id="47" name="object 47">
            <a:extLst>
              <a:ext uri="{FF2B5EF4-FFF2-40B4-BE49-F238E27FC236}">
                <a16:creationId xmlns:a16="http://schemas.microsoft.com/office/drawing/2014/main" id="{5E464EB5-86E2-B904-F145-ADBF028DD6E9}"/>
              </a:ext>
            </a:extLst>
          </p:cNvPr>
          <p:cNvGrpSpPr/>
          <p:nvPr/>
        </p:nvGrpSpPr>
        <p:grpSpPr>
          <a:xfrm>
            <a:off x="7806957" y="3308027"/>
            <a:ext cx="1305560" cy="666115"/>
            <a:chOff x="7818246" y="2845180"/>
            <a:chExt cx="1305560" cy="666115"/>
          </a:xfrm>
        </p:grpSpPr>
        <p:sp>
          <p:nvSpPr>
            <p:cNvPr id="48" name="object 48">
              <a:extLst>
                <a:ext uri="{FF2B5EF4-FFF2-40B4-BE49-F238E27FC236}">
                  <a16:creationId xmlns:a16="http://schemas.microsoft.com/office/drawing/2014/main" id="{A091F934-4359-3B7D-E3A8-6F47E38F8226}"/>
                </a:ext>
              </a:extLst>
            </p:cNvPr>
            <p:cNvSpPr/>
            <p:nvPr/>
          </p:nvSpPr>
          <p:spPr>
            <a:xfrm>
              <a:off x="7830946" y="2857880"/>
              <a:ext cx="1280160" cy="640715"/>
            </a:xfrm>
            <a:custGeom>
              <a:avLst/>
              <a:gdLst/>
              <a:ahLst/>
              <a:cxnLst/>
              <a:rect l="l" t="t" r="r" b="b"/>
              <a:pathLst>
                <a:path w="1280159" h="640714">
                  <a:moveTo>
                    <a:pt x="1024001" y="0"/>
                  </a:moveTo>
                  <a:lnTo>
                    <a:pt x="0" y="0"/>
                  </a:lnTo>
                  <a:lnTo>
                    <a:pt x="256031" y="320040"/>
                  </a:lnTo>
                  <a:lnTo>
                    <a:pt x="0" y="640207"/>
                  </a:lnTo>
                  <a:lnTo>
                    <a:pt x="1024001" y="640207"/>
                  </a:lnTo>
                  <a:lnTo>
                    <a:pt x="1280032" y="320040"/>
                  </a:lnTo>
                  <a:lnTo>
                    <a:pt x="1024001" y="0"/>
                  </a:lnTo>
                  <a:close/>
                </a:path>
              </a:pathLst>
            </a:custGeom>
            <a:solidFill>
              <a:srgbClr val="D0DFE2"/>
            </a:solidFill>
          </p:spPr>
          <p:txBody>
            <a:bodyPr wrap="square" lIns="0" tIns="0" rIns="0" bIns="0" rtlCol="0"/>
            <a:lstStyle/>
            <a:p>
              <a:endParaRPr/>
            </a:p>
          </p:txBody>
        </p:sp>
        <p:sp>
          <p:nvSpPr>
            <p:cNvPr id="49" name="object 49">
              <a:extLst>
                <a:ext uri="{FF2B5EF4-FFF2-40B4-BE49-F238E27FC236}">
                  <a16:creationId xmlns:a16="http://schemas.microsoft.com/office/drawing/2014/main" id="{97C7DBEC-D157-0466-723B-C80B32A7510C}"/>
                </a:ext>
              </a:extLst>
            </p:cNvPr>
            <p:cNvSpPr/>
            <p:nvPr/>
          </p:nvSpPr>
          <p:spPr>
            <a:xfrm>
              <a:off x="7830946" y="2857880"/>
              <a:ext cx="1280160" cy="640715"/>
            </a:xfrm>
            <a:custGeom>
              <a:avLst/>
              <a:gdLst/>
              <a:ahLst/>
              <a:cxnLst/>
              <a:rect l="l" t="t" r="r" b="b"/>
              <a:pathLst>
                <a:path w="1280159" h="640714">
                  <a:moveTo>
                    <a:pt x="0" y="0"/>
                  </a:moveTo>
                  <a:lnTo>
                    <a:pt x="1024001" y="0"/>
                  </a:lnTo>
                  <a:lnTo>
                    <a:pt x="1280032" y="320040"/>
                  </a:lnTo>
                  <a:lnTo>
                    <a:pt x="1024001" y="640207"/>
                  </a:lnTo>
                  <a:lnTo>
                    <a:pt x="0" y="640207"/>
                  </a:lnTo>
                  <a:lnTo>
                    <a:pt x="256031" y="320040"/>
                  </a:lnTo>
                  <a:lnTo>
                    <a:pt x="0" y="0"/>
                  </a:lnTo>
                  <a:close/>
                </a:path>
              </a:pathLst>
            </a:custGeom>
            <a:ln w="25400">
              <a:solidFill>
                <a:srgbClr val="FFFFFF"/>
              </a:solidFill>
            </a:ln>
          </p:spPr>
          <p:txBody>
            <a:bodyPr wrap="square" lIns="0" tIns="0" rIns="0" bIns="0" rtlCol="0"/>
            <a:lstStyle/>
            <a:p>
              <a:endParaRPr/>
            </a:p>
          </p:txBody>
        </p:sp>
      </p:grpSp>
      <p:sp>
        <p:nvSpPr>
          <p:cNvPr id="50" name="object 50">
            <a:extLst>
              <a:ext uri="{FF2B5EF4-FFF2-40B4-BE49-F238E27FC236}">
                <a16:creationId xmlns:a16="http://schemas.microsoft.com/office/drawing/2014/main" id="{B27EF4CD-6582-DB61-211E-BCFADB44DC0C}"/>
              </a:ext>
            </a:extLst>
          </p:cNvPr>
          <p:cNvSpPr txBox="1"/>
          <p:nvPr/>
        </p:nvSpPr>
        <p:spPr>
          <a:xfrm>
            <a:off x="8268729" y="3564948"/>
            <a:ext cx="381635" cy="147955"/>
          </a:xfrm>
          <a:prstGeom prst="rect">
            <a:avLst/>
          </a:prstGeom>
        </p:spPr>
        <p:txBody>
          <a:bodyPr vert="horz" wrap="square" lIns="0" tIns="13335" rIns="0" bIns="0" rtlCol="0">
            <a:spAutoFit/>
          </a:bodyPr>
          <a:lstStyle/>
          <a:p>
            <a:pPr marL="12700">
              <a:lnSpc>
                <a:spcPct val="100000"/>
              </a:lnSpc>
              <a:spcBef>
                <a:spcPts val="105"/>
              </a:spcBef>
            </a:pPr>
            <a:r>
              <a:rPr sz="800" spc="-10" dirty="0">
                <a:latin typeface="Arial MT"/>
                <a:cs typeface="Arial MT"/>
              </a:rPr>
              <a:t>DALL-</a:t>
            </a:r>
            <a:r>
              <a:rPr sz="800" spc="-50" dirty="0">
                <a:latin typeface="Arial MT"/>
                <a:cs typeface="Arial MT"/>
              </a:rPr>
              <a:t>E</a:t>
            </a:r>
            <a:endParaRPr sz="800">
              <a:latin typeface="Arial MT"/>
              <a:cs typeface="Arial MT"/>
            </a:endParaRPr>
          </a:p>
        </p:txBody>
      </p:sp>
      <p:grpSp>
        <p:nvGrpSpPr>
          <p:cNvPr id="51" name="object 51">
            <a:extLst>
              <a:ext uri="{FF2B5EF4-FFF2-40B4-BE49-F238E27FC236}">
                <a16:creationId xmlns:a16="http://schemas.microsoft.com/office/drawing/2014/main" id="{3494D49C-693F-50F8-16D0-B82FC4AFF262}"/>
              </a:ext>
            </a:extLst>
          </p:cNvPr>
          <p:cNvGrpSpPr/>
          <p:nvPr/>
        </p:nvGrpSpPr>
        <p:grpSpPr>
          <a:xfrm>
            <a:off x="9173224" y="3308027"/>
            <a:ext cx="1305560" cy="666115"/>
            <a:chOff x="9184513" y="2845180"/>
            <a:chExt cx="1305560" cy="666115"/>
          </a:xfrm>
        </p:grpSpPr>
        <p:sp>
          <p:nvSpPr>
            <p:cNvPr id="52" name="object 52">
              <a:extLst>
                <a:ext uri="{FF2B5EF4-FFF2-40B4-BE49-F238E27FC236}">
                  <a16:creationId xmlns:a16="http://schemas.microsoft.com/office/drawing/2014/main" id="{4D57E710-9DB5-EE56-555E-104E5C6E9DF5}"/>
                </a:ext>
              </a:extLst>
            </p:cNvPr>
            <p:cNvSpPr/>
            <p:nvPr/>
          </p:nvSpPr>
          <p:spPr>
            <a:xfrm>
              <a:off x="9197213" y="2857880"/>
              <a:ext cx="1280160" cy="640715"/>
            </a:xfrm>
            <a:custGeom>
              <a:avLst/>
              <a:gdLst/>
              <a:ahLst/>
              <a:cxnLst/>
              <a:rect l="l" t="t" r="r" b="b"/>
              <a:pathLst>
                <a:path w="1280159" h="640714">
                  <a:moveTo>
                    <a:pt x="1024001" y="0"/>
                  </a:moveTo>
                  <a:lnTo>
                    <a:pt x="0" y="0"/>
                  </a:lnTo>
                  <a:lnTo>
                    <a:pt x="256031" y="320040"/>
                  </a:lnTo>
                  <a:lnTo>
                    <a:pt x="0" y="640207"/>
                  </a:lnTo>
                  <a:lnTo>
                    <a:pt x="1024001" y="640207"/>
                  </a:lnTo>
                  <a:lnTo>
                    <a:pt x="1280032" y="320040"/>
                  </a:lnTo>
                  <a:lnTo>
                    <a:pt x="1024001" y="0"/>
                  </a:lnTo>
                  <a:close/>
                </a:path>
              </a:pathLst>
            </a:custGeom>
            <a:solidFill>
              <a:srgbClr val="C8DAF8"/>
            </a:solidFill>
          </p:spPr>
          <p:txBody>
            <a:bodyPr wrap="square" lIns="0" tIns="0" rIns="0" bIns="0" rtlCol="0"/>
            <a:lstStyle/>
            <a:p>
              <a:endParaRPr/>
            </a:p>
          </p:txBody>
        </p:sp>
        <p:sp>
          <p:nvSpPr>
            <p:cNvPr id="53" name="object 53">
              <a:extLst>
                <a:ext uri="{FF2B5EF4-FFF2-40B4-BE49-F238E27FC236}">
                  <a16:creationId xmlns:a16="http://schemas.microsoft.com/office/drawing/2014/main" id="{A627BD04-79DA-A61B-8EC4-3E1F1054B9EB}"/>
                </a:ext>
              </a:extLst>
            </p:cNvPr>
            <p:cNvSpPr/>
            <p:nvPr/>
          </p:nvSpPr>
          <p:spPr>
            <a:xfrm>
              <a:off x="9197213" y="2857880"/>
              <a:ext cx="1280160" cy="640715"/>
            </a:xfrm>
            <a:custGeom>
              <a:avLst/>
              <a:gdLst/>
              <a:ahLst/>
              <a:cxnLst/>
              <a:rect l="l" t="t" r="r" b="b"/>
              <a:pathLst>
                <a:path w="1280159" h="640714">
                  <a:moveTo>
                    <a:pt x="0" y="0"/>
                  </a:moveTo>
                  <a:lnTo>
                    <a:pt x="1024001" y="0"/>
                  </a:lnTo>
                  <a:lnTo>
                    <a:pt x="1280032" y="320040"/>
                  </a:lnTo>
                  <a:lnTo>
                    <a:pt x="1024001" y="640207"/>
                  </a:lnTo>
                  <a:lnTo>
                    <a:pt x="0" y="640207"/>
                  </a:lnTo>
                  <a:lnTo>
                    <a:pt x="256031" y="320040"/>
                  </a:lnTo>
                  <a:lnTo>
                    <a:pt x="0" y="0"/>
                  </a:lnTo>
                  <a:close/>
                </a:path>
              </a:pathLst>
            </a:custGeom>
            <a:ln w="25400">
              <a:solidFill>
                <a:srgbClr val="FFFFFF"/>
              </a:solidFill>
            </a:ln>
          </p:spPr>
          <p:txBody>
            <a:bodyPr wrap="square" lIns="0" tIns="0" rIns="0" bIns="0" rtlCol="0"/>
            <a:lstStyle/>
            <a:p>
              <a:endParaRPr/>
            </a:p>
          </p:txBody>
        </p:sp>
      </p:grpSp>
      <p:sp>
        <p:nvSpPr>
          <p:cNvPr id="54" name="object 54">
            <a:extLst>
              <a:ext uri="{FF2B5EF4-FFF2-40B4-BE49-F238E27FC236}">
                <a16:creationId xmlns:a16="http://schemas.microsoft.com/office/drawing/2014/main" id="{DF8271F9-5C5B-4CD8-5634-AB5A1BD3314F}"/>
              </a:ext>
            </a:extLst>
          </p:cNvPr>
          <p:cNvSpPr txBox="1"/>
          <p:nvPr/>
        </p:nvSpPr>
        <p:spPr>
          <a:xfrm>
            <a:off x="9552827" y="3503989"/>
            <a:ext cx="548005" cy="269875"/>
          </a:xfrm>
          <a:prstGeom prst="rect">
            <a:avLst/>
          </a:prstGeom>
        </p:spPr>
        <p:txBody>
          <a:bodyPr vert="horz" wrap="square" lIns="0" tIns="13335" rIns="0" bIns="0" rtlCol="0">
            <a:spAutoFit/>
          </a:bodyPr>
          <a:lstStyle/>
          <a:p>
            <a:pPr marL="131445" marR="5080" indent="-119380">
              <a:lnSpc>
                <a:spcPct val="100000"/>
              </a:lnSpc>
              <a:spcBef>
                <a:spcPts val="105"/>
              </a:spcBef>
            </a:pPr>
            <a:r>
              <a:rPr sz="800" dirty="0">
                <a:latin typeface="Arial MT"/>
                <a:cs typeface="Arial MT"/>
              </a:rPr>
              <a:t>2024</a:t>
            </a:r>
            <a:r>
              <a:rPr sz="800" spc="-10" dirty="0">
                <a:latin typeface="Arial MT"/>
                <a:cs typeface="Arial MT"/>
              </a:rPr>
              <a:t> Nobel Prizes</a:t>
            </a:r>
            <a:endParaRPr sz="800">
              <a:latin typeface="Arial MT"/>
              <a:cs typeface="Arial MT"/>
            </a:endParaRPr>
          </a:p>
        </p:txBody>
      </p:sp>
      <p:sp>
        <p:nvSpPr>
          <p:cNvPr id="55" name="object 58">
            <a:extLst>
              <a:ext uri="{FF2B5EF4-FFF2-40B4-BE49-F238E27FC236}">
                <a16:creationId xmlns:a16="http://schemas.microsoft.com/office/drawing/2014/main" id="{E9912CF1-8FF4-C398-964D-FDA591D2C702}"/>
              </a:ext>
            </a:extLst>
          </p:cNvPr>
          <p:cNvSpPr txBox="1"/>
          <p:nvPr/>
        </p:nvSpPr>
        <p:spPr>
          <a:xfrm>
            <a:off x="11014089" y="3374448"/>
            <a:ext cx="542290" cy="514350"/>
          </a:xfrm>
          <a:prstGeom prst="rect">
            <a:avLst/>
          </a:prstGeom>
        </p:spPr>
        <p:txBody>
          <a:bodyPr vert="horz" wrap="square" lIns="0" tIns="13335" rIns="0" bIns="0" rtlCol="0">
            <a:spAutoFit/>
          </a:bodyPr>
          <a:lstStyle/>
          <a:p>
            <a:pPr marL="12700" marR="5080" indent="-3175" algn="ctr">
              <a:lnSpc>
                <a:spcPct val="100000"/>
              </a:lnSpc>
              <a:spcBef>
                <a:spcPts val="105"/>
              </a:spcBef>
            </a:pPr>
            <a:r>
              <a:rPr sz="800" spc="-10" dirty="0">
                <a:latin typeface="Arial MT"/>
                <a:cs typeface="Arial MT"/>
              </a:rPr>
              <a:t>DeepSeek </a:t>
            </a:r>
            <a:r>
              <a:rPr sz="800" spc="-20" dirty="0">
                <a:latin typeface="Arial MT"/>
                <a:cs typeface="Arial MT"/>
              </a:rPr>
              <a:t>Open </a:t>
            </a:r>
            <a:r>
              <a:rPr sz="800" spc="-10" dirty="0">
                <a:latin typeface="Arial MT"/>
                <a:cs typeface="Arial MT"/>
              </a:rPr>
              <a:t>Source Dominance</a:t>
            </a:r>
            <a:endParaRPr sz="800">
              <a:latin typeface="Arial MT"/>
              <a:cs typeface="Arial MT"/>
            </a:endParaRPr>
          </a:p>
        </p:txBody>
      </p:sp>
      <p:pic>
        <p:nvPicPr>
          <p:cNvPr id="56" name="object 59">
            <a:extLst>
              <a:ext uri="{FF2B5EF4-FFF2-40B4-BE49-F238E27FC236}">
                <a16:creationId xmlns:a16="http://schemas.microsoft.com/office/drawing/2014/main" id="{037E9764-B55E-831C-B959-368ED7B787BD}"/>
              </a:ext>
            </a:extLst>
          </p:cNvPr>
          <p:cNvPicPr/>
          <p:nvPr/>
        </p:nvPicPr>
        <p:blipFill>
          <a:blip r:embed="rId9" cstate="print"/>
          <a:stretch>
            <a:fillRect/>
          </a:stretch>
        </p:blipFill>
        <p:spPr>
          <a:xfrm>
            <a:off x="9147189" y="2176585"/>
            <a:ext cx="691896" cy="691896"/>
          </a:xfrm>
          <a:prstGeom prst="rect">
            <a:avLst/>
          </a:prstGeom>
        </p:spPr>
      </p:pic>
      <p:pic>
        <p:nvPicPr>
          <p:cNvPr id="57" name="object 60">
            <a:extLst>
              <a:ext uri="{FF2B5EF4-FFF2-40B4-BE49-F238E27FC236}">
                <a16:creationId xmlns:a16="http://schemas.microsoft.com/office/drawing/2014/main" id="{0FFB2B19-0CAF-6B0E-74E5-9A396946A3C2}"/>
              </a:ext>
            </a:extLst>
          </p:cNvPr>
          <p:cNvPicPr/>
          <p:nvPr/>
        </p:nvPicPr>
        <p:blipFill>
          <a:blip r:embed="rId10" cstate="print"/>
          <a:stretch>
            <a:fillRect/>
          </a:stretch>
        </p:blipFill>
        <p:spPr>
          <a:xfrm>
            <a:off x="9895854" y="2166577"/>
            <a:ext cx="719327" cy="711682"/>
          </a:xfrm>
          <a:prstGeom prst="rect">
            <a:avLst/>
          </a:prstGeom>
        </p:spPr>
      </p:pic>
    </p:spTree>
    <p:extLst>
      <p:ext uri="{BB962C8B-B14F-4D97-AF65-F5344CB8AC3E}">
        <p14:creationId xmlns:p14="http://schemas.microsoft.com/office/powerpoint/2010/main" val="127973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A71A-C95A-FC85-820F-0D1D2554FB9C}"/>
              </a:ext>
            </a:extLst>
          </p:cNvPr>
          <p:cNvSpPr txBox="1">
            <a:spLocks/>
          </p:cNvSpPr>
          <p:nvPr/>
        </p:nvSpPr>
        <p:spPr>
          <a:xfrm>
            <a:off x="588963" y="620714"/>
            <a:ext cx="11012488" cy="863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t>The “AI summer”</a:t>
            </a:r>
          </a:p>
        </p:txBody>
      </p:sp>
      <p:sp>
        <p:nvSpPr>
          <p:cNvPr id="3" name="Content Placeholder 2">
            <a:extLst>
              <a:ext uri="{FF2B5EF4-FFF2-40B4-BE49-F238E27FC236}">
                <a16:creationId xmlns:a16="http://schemas.microsoft.com/office/drawing/2014/main" id="{D9E39264-D20C-650C-A57D-8B0AD493DB99}"/>
              </a:ext>
            </a:extLst>
          </p:cNvPr>
          <p:cNvSpPr txBox="1">
            <a:spLocks/>
          </p:cNvSpPr>
          <p:nvPr/>
        </p:nvSpPr>
        <p:spPr>
          <a:xfrm>
            <a:off x="588963" y="1628774"/>
            <a:ext cx="11012488" cy="50126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Now we have:</a:t>
            </a:r>
          </a:p>
          <a:p>
            <a:pPr lvl="1">
              <a:buFont typeface="Wingdings" panose="05000000000000000000" pitchFamily="2" charset="2"/>
              <a:buChar char="ü"/>
            </a:pPr>
            <a:r>
              <a:rPr lang="en-GB" sz="1600" dirty="0"/>
              <a:t>Good ideas</a:t>
            </a:r>
          </a:p>
          <a:p>
            <a:pPr lvl="1">
              <a:buFont typeface="Wingdings" panose="05000000000000000000" pitchFamily="2" charset="2"/>
              <a:buChar char="ü"/>
            </a:pPr>
            <a:r>
              <a:rPr lang="en-GB" sz="1600" dirty="0"/>
              <a:t>Tons of data (the Internet)</a:t>
            </a:r>
          </a:p>
          <a:p>
            <a:pPr lvl="1">
              <a:buFont typeface="Wingdings" panose="05000000000000000000" pitchFamily="2" charset="2"/>
              <a:buChar char="ü"/>
            </a:pPr>
            <a:r>
              <a:rPr lang="en-GB" sz="1600" dirty="0"/>
              <a:t>Computational power (supercomputers, graphical processing units)</a:t>
            </a:r>
          </a:p>
          <a:p>
            <a:pPr lvl="1">
              <a:buFont typeface="Wingdings" panose="05000000000000000000" pitchFamily="2" charset="2"/>
              <a:buChar char="ü"/>
            </a:pPr>
            <a:r>
              <a:rPr lang="en-GB" sz="1600" dirty="0"/>
              <a:t>Money (especially in the industry: Google, Meta, Microsoft…)</a:t>
            </a:r>
          </a:p>
          <a:p>
            <a:r>
              <a:rPr lang="en-GB" sz="1600" dirty="0"/>
              <a:t>What we maybe need:</a:t>
            </a:r>
          </a:p>
          <a:p>
            <a:pPr lvl="1">
              <a:buFont typeface="Arial" panose="020B0604020202020204" pitchFamily="34" charset="0"/>
              <a:buBlip>
                <a:blip r:embed="rId2">
                  <a:extLst>
                    <a:ext uri="{96DAC541-7B7A-43D3-8B79-37D633B846F1}">
                      <asvg:svgBlip xmlns:asvg="http://schemas.microsoft.com/office/drawing/2016/SVG/main" r:embed="rId3"/>
                    </a:ext>
                  </a:extLst>
                </a:blip>
              </a:buBlip>
            </a:pPr>
            <a:r>
              <a:rPr lang="en-GB" sz="1600" dirty="0"/>
              <a:t>Even more data</a:t>
            </a:r>
          </a:p>
          <a:p>
            <a:pPr lvl="1">
              <a:buFont typeface="Arial" panose="020B0604020202020204" pitchFamily="34" charset="0"/>
              <a:buBlip>
                <a:blip r:embed="rId2">
                  <a:extLst>
                    <a:ext uri="{96DAC541-7B7A-43D3-8B79-37D633B846F1}">
                      <asvg:svgBlip xmlns:asvg="http://schemas.microsoft.com/office/drawing/2016/SVG/main" r:embed="rId3"/>
                    </a:ext>
                  </a:extLst>
                </a:blip>
              </a:buBlip>
            </a:pPr>
            <a:r>
              <a:rPr lang="en-GB" sz="1600" dirty="0"/>
              <a:t>Even more computational power</a:t>
            </a:r>
          </a:p>
          <a:p>
            <a:r>
              <a:rPr lang="en-GB" sz="1600" dirty="0"/>
              <a:t>What we </a:t>
            </a:r>
            <a:r>
              <a:rPr lang="en-GB" sz="1600" b="1" dirty="0"/>
              <a:t>definitely</a:t>
            </a:r>
            <a:r>
              <a:rPr lang="en-GB" sz="1600" dirty="0"/>
              <a:t> need:</a:t>
            </a:r>
          </a:p>
          <a:p>
            <a:pPr lvl="1">
              <a:buFont typeface="Wingdings" panose="05000000000000000000" pitchFamily="2" charset="2"/>
              <a:buChar char="Ø"/>
            </a:pPr>
            <a:r>
              <a:rPr lang="en-GB" sz="1600" dirty="0"/>
              <a:t>To understand what is happening inside these AI models</a:t>
            </a:r>
          </a:p>
          <a:p>
            <a:pPr lvl="1">
              <a:buFont typeface="Wingdings" panose="05000000000000000000" pitchFamily="2" charset="2"/>
              <a:buChar char="Ø"/>
            </a:pPr>
            <a:r>
              <a:rPr lang="en-GB" sz="1600" dirty="0"/>
              <a:t>To consider ethical implications</a:t>
            </a:r>
          </a:p>
        </p:txBody>
      </p:sp>
    </p:spTree>
    <p:extLst>
      <p:ext uri="{BB962C8B-B14F-4D97-AF65-F5344CB8AC3E}">
        <p14:creationId xmlns:p14="http://schemas.microsoft.com/office/powerpoint/2010/main" val="668491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9A3A73C-4370-FF52-9F96-164CC1768A7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edical icons and symbols on a blue background&#10;&#10;AI-generated content may be incorrect.">
            <a:extLst>
              <a:ext uri="{FF2B5EF4-FFF2-40B4-BE49-F238E27FC236}">
                <a16:creationId xmlns:a16="http://schemas.microsoft.com/office/drawing/2014/main" id="{CC287A19-8916-F94A-54EC-F3E057E8306D}"/>
              </a:ext>
            </a:extLst>
          </p:cNvPr>
          <p:cNvPicPr>
            <a:picLocks noChangeAspect="1"/>
          </p:cNvPicPr>
          <p:nvPr/>
        </p:nvPicPr>
        <p:blipFill>
          <a:blip r:embed="rId3">
            <a:alphaModFix amt="50000"/>
          </a:blip>
          <a:srcRect t="11900" b="31850"/>
          <a:stretch/>
        </p:blipFill>
        <p:spPr>
          <a:xfrm>
            <a:off x="20" y="1"/>
            <a:ext cx="12191980" cy="6857999"/>
          </a:xfrm>
          <a:prstGeom prst="rect">
            <a:avLst/>
          </a:prstGeom>
        </p:spPr>
      </p:pic>
      <p:sp>
        <p:nvSpPr>
          <p:cNvPr id="2" name="Title 1">
            <a:extLst>
              <a:ext uri="{FF2B5EF4-FFF2-40B4-BE49-F238E27FC236}">
                <a16:creationId xmlns:a16="http://schemas.microsoft.com/office/drawing/2014/main" id="{C6F1D39A-A082-5958-7BCB-B5E8B5417F6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Why now?</a:t>
            </a:r>
          </a:p>
        </p:txBody>
      </p:sp>
    </p:spTree>
    <p:extLst>
      <p:ext uri="{BB962C8B-B14F-4D97-AF65-F5344CB8AC3E}">
        <p14:creationId xmlns:p14="http://schemas.microsoft.com/office/powerpoint/2010/main" val="2054293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A4041D6-5C5D-BD55-8F48-2B50DB9463AE}"/>
              </a:ext>
            </a:extLst>
          </p:cNvPr>
          <p:cNvSpPr txBox="1">
            <a:spLocks/>
          </p:cNvSpPr>
          <p:nvPr/>
        </p:nvSpPr>
        <p:spPr>
          <a:xfrm>
            <a:off x="588964" y="620714"/>
            <a:ext cx="11012486" cy="865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t>Why is it all happening today?</a:t>
            </a:r>
            <a:br>
              <a:rPr lang="en-GB" sz="4000" dirty="0"/>
            </a:br>
            <a:r>
              <a:rPr lang="en-GB" sz="4000" dirty="0"/>
              <a:t>(Exponentially) more compute</a:t>
            </a:r>
          </a:p>
        </p:txBody>
      </p:sp>
      <p:sp>
        <p:nvSpPr>
          <p:cNvPr id="4" name="TextBox 3">
            <a:extLst>
              <a:ext uri="{FF2B5EF4-FFF2-40B4-BE49-F238E27FC236}">
                <a16:creationId xmlns:a16="http://schemas.microsoft.com/office/drawing/2014/main" id="{FA8CC025-FAB2-887D-7F74-8E9308E05E16}"/>
              </a:ext>
            </a:extLst>
          </p:cNvPr>
          <p:cNvSpPr txBox="1"/>
          <p:nvPr/>
        </p:nvSpPr>
        <p:spPr>
          <a:xfrm>
            <a:off x="0" y="6519446"/>
            <a:ext cx="4688851" cy="338554"/>
          </a:xfrm>
          <a:prstGeom prst="rect">
            <a:avLst/>
          </a:prstGeom>
          <a:noFill/>
        </p:spPr>
        <p:txBody>
          <a:bodyPr wrap="square">
            <a:spAutoFit/>
          </a:bodyPr>
          <a:lstStyle/>
          <a:p>
            <a:pPr marL="0" marR="0" indent="0" defTabSz="914400" rtl="0" eaLnBrk="1" fontAlgn="auto" latinLnBrk="0" hangingPunct="1">
              <a:lnSpc>
                <a:spcPct val="100000"/>
              </a:lnSpc>
              <a:spcBef>
                <a:spcPct val="0"/>
              </a:spcBef>
              <a:spcAft>
                <a:spcPts val="0"/>
              </a:spcAft>
              <a:buClrTx/>
              <a:buSzTx/>
              <a:buFontTx/>
              <a:buNone/>
              <a:tabLst/>
            </a:pPr>
            <a:r>
              <a:rPr lang="en-GB" sz="800" b="0" dirty="0">
                <a:solidFill>
                  <a:schemeClr val="tx1"/>
                </a:solidFill>
                <a:latin typeface="+mn-lt"/>
              </a:rPr>
              <a:t>Data source (left): </a:t>
            </a:r>
            <a:r>
              <a:rPr lang="en-GB" sz="800" b="0" dirty="0">
                <a:solidFill>
                  <a:schemeClr val="tx1"/>
                </a:solidFill>
                <a:latin typeface="+mn-lt"/>
                <a:hlinkClick r:id="rId2"/>
              </a:rPr>
              <a:t>https://ourworldindata.org/grapher/transistors-per-microprocessor</a:t>
            </a:r>
            <a:r>
              <a:rPr lang="en-GB" sz="800" dirty="0"/>
              <a:t>; </a:t>
            </a:r>
            <a:r>
              <a:rPr lang="en-GB" sz="800" b="0" dirty="0">
                <a:solidFill>
                  <a:schemeClr val="tx1"/>
                </a:solidFill>
                <a:latin typeface="+mn-lt"/>
                <a:hlinkClick r:id="rId3"/>
              </a:rPr>
              <a:t>https://en.wikipedia.org/wiki/List_of_animals_by_number_of_neurons</a:t>
            </a:r>
            <a:r>
              <a:rPr lang="en-GB" sz="800" b="0" dirty="0">
                <a:solidFill>
                  <a:schemeClr val="tx1"/>
                </a:solidFill>
                <a:latin typeface="+mn-lt"/>
              </a:rPr>
              <a:t>; right: </a:t>
            </a:r>
            <a:r>
              <a:rPr lang="en-GB" sz="800" b="0" dirty="0">
                <a:solidFill>
                  <a:schemeClr val="tx1"/>
                </a:solidFill>
                <a:latin typeface="+mn-lt"/>
                <a:hlinkClick r:id="rId4"/>
              </a:rPr>
              <a:t>Median Group</a:t>
            </a:r>
            <a:endParaRPr lang="en-GB" sz="800" b="0" dirty="0">
              <a:solidFill>
                <a:schemeClr val="tx1"/>
              </a:solidFill>
              <a:latin typeface="+mn-lt"/>
            </a:endParaRPr>
          </a:p>
        </p:txBody>
      </p:sp>
      <p:pic>
        <p:nvPicPr>
          <p:cNvPr id="5" name="Content Placeholder 10">
            <a:extLst>
              <a:ext uri="{FF2B5EF4-FFF2-40B4-BE49-F238E27FC236}">
                <a16:creationId xmlns:a16="http://schemas.microsoft.com/office/drawing/2014/main" id="{B5985C04-4E21-D199-6757-7DE7ABF59946}"/>
              </a:ext>
            </a:extLst>
          </p:cNvPr>
          <p:cNvPicPr>
            <a:picLocks noChangeAspect="1"/>
          </p:cNvPicPr>
          <p:nvPr/>
        </p:nvPicPr>
        <p:blipFill>
          <a:blip r:embed="rId5"/>
          <a:srcRect/>
          <a:stretch/>
        </p:blipFill>
        <p:spPr>
          <a:xfrm>
            <a:off x="6052480" y="2301047"/>
            <a:ext cx="5357813" cy="3839062"/>
          </a:xfrm>
          <a:prstGeom prst="rect">
            <a:avLst/>
          </a:prstGeom>
        </p:spPr>
      </p:pic>
      <p:pic>
        <p:nvPicPr>
          <p:cNvPr id="6" name="Content Placeholder 32">
            <a:extLst>
              <a:ext uri="{FF2B5EF4-FFF2-40B4-BE49-F238E27FC236}">
                <a16:creationId xmlns:a16="http://schemas.microsoft.com/office/drawing/2014/main" id="{2E0DE791-4C15-D0D2-B7E9-2511BB578C5C}"/>
              </a:ext>
            </a:extLst>
          </p:cNvPr>
          <p:cNvPicPr>
            <a:picLocks noChangeAspect="1"/>
          </p:cNvPicPr>
          <p:nvPr/>
        </p:nvPicPr>
        <p:blipFill>
          <a:blip r:embed="rId6"/>
          <a:stretch>
            <a:fillRect/>
          </a:stretch>
        </p:blipFill>
        <p:spPr>
          <a:xfrm>
            <a:off x="705813" y="2301047"/>
            <a:ext cx="5054570" cy="3837600"/>
          </a:xfrm>
          <a:prstGeom prst="rect">
            <a:avLst/>
          </a:prstGeom>
        </p:spPr>
      </p:pic>
    </p:spTree>
    <p:extLst>
      <p:ext uri="{BB962C8B-B14F-4D97-AF65-F5344CB8AC3E}">
        <p14:creationId xmlns:p14="http://schemas.microsoft.com/office/powerpoint/2010/main" val="308271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C5385-5CC5-D4B3-72E4-493E135ED4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FC2BA-9FDB-6348-A8AF-6B876F4F02F2}"/>
              </a:ext>
            </a:extLst>
          </p:cNvPr>
          <p:cNvSpPr>
            <a:spLocks noGrp="1"/>
          </p:cNvSpPr>
          <p:nvPr>
            <p:ph type="title"/>
          </p:nvPr>
        </p:nvSpPr>
        <p:spPr>
          <a:xfrm>
            <a:off x="4800600" y="2549525"/>
            <a:ext cx="5058394" cy="1325563"/>
          </a:xfrm>
        </p:spPr>
        <p:txBody>
          <a:bodyPr>
            <a:normAutofit/>
          </a:bodyPr>
          <a:lstStyle/>
          <a:p>
            <a:r>
              <a:rPr lang="en-GB" sz="4000" spc="-20" dirty="0"/>
              <a:t>Part I</a:t>
            </a:r>
            <a:endParaRPr lang="en-US" sz="4000" dirty="0"/>
          </a:p>
        </p:txBody>
      </p:sp>
    </p:spTree>
    <p:extLst>
      <p:ext uri="{BB962C8B-B14F-4D97-AF65-F5344CB8AC3E}">
        <p14:creationId xmlns:p14="http://schemas.microsoft.com/office/powerpoint/2010/main" val="1705814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31CD-4929-BD0D-1BD4-745C4D83CDEF}"/>
              </a:ext>
            </a:extLst>
          </p:cNvPr>
          <p:cNvSpPr txBox="1">
            <a:spLocks/>
          </p:cNvSpPr>
          <p:nvPr/>
        </p:nvSpPr>
        <p:spPr>
          <a:xfrm>
            <a:off x="588964" y="620714"/>
            <a:ext cx="11012486" cy="86518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t>Why is it all happening today?</a:t>
            </a:r>
            <a:br>
              <a:rPr lang="en-GB" sz="4000" dirty="0"/>
            </a:br>
            <a:r>
              <a:rPr lang="en-GB" sz="4000" dirty="0"/>
              <a:t>(Exponentially) more data</a:t>
            </a:r>
          </a:p>
        </p:txBody>
      </p:sp>
      <p:pic>
        <p:nvPicPr>
          <p:cNvPr id="3" name="Content Placeholder 11">
            <a:extLst>
              <a:ext uri="{FF2B5EF4-FFF2-40B4-BE49-F238E27FC236}">
                <a16:creationId xmlns:a16="http://schemas.microsoft.com/office/drawing/2014/main" id="{FE8DA186-0890-4028-D87A-4663DDFAA90A}"/>
              </a:ext>
            </a:extLst>
          </p:cNvPr>
          <p:cNvPicPr>
            <a:picLocks noChangeAspect="1"/>
          </p:cNvPicPr>
          <p:nvPr/>
        </p:nvPicPr>
        <p:blipFill rotWithShape="1">
          <a:blip r:embed="rId2"/>
          <a:srcRect l="893" r="893"/>
          <a:stretch/>
        </p:blipFill>
        <p:spPr>
          <a:xfrm>
            <a:off x="760833" y="2119017"/>
            <a:ext cx="5335167" cy="3970531"/>
          </a:xfrm>
          <a:prstGeom prst="rect">
            <a:avLst/>
          </a:prstGeom>
        </p:spPr>
      </p:pic>
      <p:sp>
        <p:nvSpPr>
          <p:cNvPr id="4" name="TextBox 3">
            <a:extLst>
              <a:ext uri="{FF2B5EF4-FFF2-40B4-BE49-F238E27FC236}">
                <a16:creationId xmlns:a16="http://schemas.microsoft.com/office/drawing/2014/main" id="{249C44AF-6F9C-D159-4880-3EED6E821F77}"/>
              </a:ext>
            </a:extLst>
          </p:cNvPr>
          <p:cNvSpPr txBox="1"/>
          <p:nvPr/>
        </p:nvSpPr>
        <p:spPr>
          <a:xfrm>
            <a:off x="0" y="6710699"/>
            <a:ext cx="5874995" cy="123111"/>
          </a:xfrm>
          <a:prstGeom prst="rect">
            <a:avLst/>
          </a:prstGeom>
        </p:spPr>
        <p:txBody>
          <a:bodyPr vert="horz" wrap="square" lIns="0" tIns="0" rIns="0" bIns="0" rtlCol="0" anchor="t" anchorCtr="0">
            <a:spAutoFit/>
          </a:bodyPr>
          <a:lstStyle/>
          <a:p>
            <a:pPr marL="0" marR="0" indent="0" defTabSz="914400" rtl="0" eaLnBrk="1" fontAlgn="auto" latinLnBrk="0" hangingPunct="1">
              <a:lnSpc>
                <a:spcPct val="100000"/>
              </a:lnSpc>
              <a:spcBef>
                <a:spcPct val="0"/>
              </a:spcBef>
              <a:spcAft>
                <a:spcPts val="0"/>
              </a:spcAft>
              <a:buClrTx/>
              <a:buSzTx/>
              <a:buFontTx/>
              <a:buNone/>
              <a:tabLst/>
            </a:pPr>
            <a:r>
              <a:rPr lang="en-GB" sz="800" dirty="0"/>
              <a:t>Data s</a:t>
            </a:r>
            <a:r>
              <a:rPr lang="en-GB" sz="800" b="0" dirty="0">
                <a:solidFill>
                  <a:schemeClr val="tx1"/>
                </a:solidFill>
                <a:latin typeface="+mn-lt"/>
              </a:rPr>
              <a:t>ource: </a:t>
            </a:r>
            <a:r>
              <a:rPr lang="en-GB" sz="800" b="0" dirty="0">
                <a:solidFill>
                  <a:schemeClr val="tx1"/>
                </a:solidFill>
                <a:latin typeface="+mn-lt"/>
                <a:hlinkClick r:id="rId3"/>
              </a:rPr>
              <a:t>https://www.lesswrong.com/posts/asqDCb9XzXnLjSfgL/trends-in-training-dataset-sizes</a:t>
            </a:r>
            <a:endParaRPr lang="en-GB" sz="800" b="0" dirty="0">
              <a:solidFill>
                <a:schemeClr val="tx1"/>
              </a:solidFill>
              <a:latin typeface="+mn-lt"/>
            </a:endParaRPr>
          </a:p>
        </p:txBody>
      </p:sp>
      <p:pic>
        <p:nvPicPr>
          <p:cNvPr id="5" name="Content Placeholder 8">
            <a:extLst>
              <a:ext uri="{FF2B5EF4-FFF2-40B4-BE49-F238E27FC236}">
                <a16:creationId xmlns:a16="http://schemas.microsoft.com/office/drawing/2014/main" id="{236DB770-71CC-D93A-7361-2263FDDC44F2}"/>
              </a:ext>
            </a:extLst>
          </p:cNvPr>
          <p:cNvPicPr>
            <a:picLocks noChangeAspect="1"/>
          </p:cNvPicPr>
          <p:nvPr/>
        </p:nvPicPr>
        <p:blipFill>
          <a:blip r:embed="rId4"/>
          <a:srcRect/>
          <a:stretch/>
        </p:blipFill>
        <p:spPr>
          <a:xfrm>
            <a:off x="6245225" y="2281516"/>
            <a:ext cx="5357813" cy="3745666"/>
          </a:xfrm>
          <a:prstGeom prst="rect">
            <a:avLst/>
          </a:prstGeom>
        </p:spPr>
      </p:pic>
    </p:spTree>
    <p:extLst>
      <p:ext uri="{BB962C8B-B14F-4D97-AF65-F5344CB8AC3E}">
        <p14:creationId xmlns:p14="http://schemas.microsoft.com/office/powerpoint/2010/main" val="345545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627BD-7FDD-90A3-F01B-6E10DDF6E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E635A9-A287-2031-1F24-A5492325C69A}"/>
              </a:ext>
            </a:extLst>
          </p:cNvPr>
          <p:cNvSpPr txBox="1">
            <a:spLocks/>
          </p:cNvSpPr>
          <p:nvPr/>
        </p:nvSpPr>
        <p:spPr>
          <a:xfrm>
            <a:off x="588963" y="620714"/>
            <a:ext cx="11012488" cy="8635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t>Why now?</a:t>
            </a:r>
          </a:p>
        </p:txBody>
      </p:sp>
      <p:sp>
        <p:nvSpPr>
          <p:cNvPr id="4" name="Content Placeholder 2">
            <a:extLst>
              <a:ext uri="{FF2B5EF4-FFF2-40B4-BE49-F238E27FC236}">
                <a16:creationId xmlns:a16="http://schemas.microsoft.com/office/drawing/2014/main" id="{D2DFB084-DBF4-0013-A52C-A74941593A12}"/>
              </a:ext>
            </a:extLst>
          </p:cNvPr>
          <p:cNvSpPr txBox="1">
            <a:spLocks/>
          </p:cNvSpPr>
          <p:nvPr/>
        </p:nvSpPr>
        <p:spPr>
          <a:xfrm>
            <a:off x="588963" y="1628774"/>
            <a:ext cx="11012488" cy="50126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Gaming in the 90s: hardware couldn’t cope with all the necessary math</a:t>
            </a:r>
          </a:p>
          <a:p>
            <a:r>
              <a:rPr lang="en-GB" sz="1600" dirty="0"/>
              <a:t>NVIDIA observed that within a program, 10% of the code does 99% of processing, and 90% could be done in parallel</a:t>
            </a:r>
          </a:p>
          <a:p>
            <a:r>
              <a:rPr lang="en-GB" sz="1600" dirty="0"/>
              <a:t>A perfect computer is the one that can do sequential AND parallel processing</a:t>
            </a:r>
          </a:p>
        </p:txBody>
      </p:sp>
      <p:pic>
        <p:nvPicPr>
          <p:cNvPr id="5" name="Online Media 4" descr="NVIDIA CEO Jensen Huang's Vision for the Future">
            <a:hlinkClick r:id="" action="ppaction://media"/>
            <a:extLst>
              <a:ext uri="{FF2B5EF4-FFF2-40B4-BE49-F238E27FC236}">
                <a16:creationId xmlns:a16="http://schemas.microsoft.com/office/drawing/2014/main" id="{41D3F178-4D3F-AD4A-C298-5A814E42C6E1}"/>
              </a:ext>
            </a:extLst>
          </p:cNvPr>
          <p:cNvPicPr>
            <a:picLocks noRot="1" noChangeAspect="1"/>
          </p:cNvPicPr>
          <p:nvPr>
            <a:videoFile r:link="rId1"/>
          </p:nvPr>
        </p:nvPicPr>
        <p:blipFill>
          <a:blip r:embed="rId3"/>
          <a:stretch>
            <a:fillRect/>
          </a:stretch>
        </p:blipFill>
        <p:spPr>
          <a:xfrm>
            <a:off x="2793160" y="2892819"/>
            <a:ext cx="5780809" cy="3266157"/>
          </a:xfrm>
          <a:prstGeom prst="rect">
            <a:avLst/>
          </a:prstGeom>
        </p:spPr>
      </p:pic>
      <p:sp>
        <p:nvSpPr>
          <p:cNvPr id="3" name="TextBox 2">
            <a:extLst>
              <a:ext uri="{FF2B5EF4-FFF2-40B4-BE49-F238E27FC236}">
                <a16:creationId xmlns:a16="http://schemas.microsoft.com/office/drawing/2014/main" id="{4F107ACE-7DAD-93A7-4BEF-6C4E4C126AF2}"/>
              </a:ext>
            </a:extLst>
          </p:cNvPr>
          <p:cNvSpPr txBox="1"/>
          <p:nvPr/>
        </p:nvSpPr>
        <p:spPr>
          <a:xfrm>
            <a:off x="4303208" y="6299395"/>
            <a:ext cx="5243224" cy="246221"/>
          </a:xfrm>
          <a:prstGeom prst="rect">
            <a:avLst/>
          </a:prstGeom>
        </p:spPr>
        <p:txBody>
          <a:bodyPr vert="horz" wrap="square" lIns="0" tIns="0" rIns="0" bIns="0" rtlCol="0" anchor="t" anchorCtr="0">
            <a:spAutoFit/>
          </a:bodyPr>
          <a:lstStyle/>
          <a:p>
            <a:r>
              <a:rPr lang="en-GB" sz="1600" dirty="0">
                <a:effectLst/>
                <a:latin typeface="Helvetica" pitchFamily="2" charset="0"/>
              </a:rPr>
              <a:t>Watch this in your free time!</a:t>
            </a:r>
          </a:p>
        </p:txBody>
      </p:sp>
    </p:spTree>
    <p:extLst>
      <p:ext uri="{BB962C8B-B14F-4D97-AF65-F5344CB8AC3E}">
        <p14:creationId xmlns:p14="http://schemas.microsoft.com/office/powerpoint/2010/main" val="232926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E9E5B-CD65-1F04-0385-18EE07C64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FB72E4-4DD6-5D5A-6932-619E62D01542}"/>
              </a:ext>
            </a:extLst>
          </p:cNvPr>
          <p:cNvSpPr>
            <a:spLocks noGrp="1"/>
          </p:cNvSpPr>
          <p:nvPr>
            <p:ph type="title"/>
          </p:nvPr>
        </p:nvSpPr>
        <p:spPr/>
        <p:txBody>
          <a:bodyPr>
            <a:normAutofit/>
          </a:bodyPr>
          <a:lstStyle/>
          <a:p>
            <a:r>
              <a:rPr lang="en-GB" sz="4000" dirty="0"/>
              <a:t>Modern hardware: CPU vs GPU vs TPU</a:t>
            </a:r>
            <a:endParaRPr lang="en-US" sz="4000" dirty="0"/>
          </a:p>
        </p:txBody>
      </p:sp>
      <p:pic>
        <p:nvPicPr>
          <p:cNvPr id="3" name="Picture 2">
            <a:extLst>
              <a:ext uri="{FF2B5EF4-FFF2-40B4-BE49-F238E27FC236}">
                <a16:creationId xmlns:a16="http://schemas.microsoft.com/office/drawing/2014/main" id="{05CB1781-7196-954B-8884-5C2FBFA35341}"/>
              </a:ext>
            </a:extLst>
          </p:cNvPr>
          <p:cNvPicPr>
            <a:picLocks noChangeAspect="1"/>
          </p:cNvPicPr>
          <p:nvPr/>
        </p:nvPicPr>
        <p:blipFill>
          <a:blip r:embed="rId2"/>
          <a:stretch>
            <a:fillRect/>
          </a:stretch>
        </p:blipFill>
        <p:spPr>
          <a:xfrm>
            <a:off x="945776" y="1690688"/>
            <a:ext cx="9235280" cy="3853953"/>
          </a:xfrm>
          <a:prstGeom prst="rect">
            <a:avLst/>
          </a:prstGeom>
        </p:spPr>
      </p:pic>
      <p:sp>
        <p:nvSpPr>
          <p:cNvPr id="4" name="object 6">
            <a:extLst>
              <a:ext uri="{FF2B5EF4-FFF2-40B4-BE49-F238E27FC236}">
                <a16:creationId xmlns:a16="http://schemas.microsoft.com/office/drawing/2014/main" id="{269A20CF-71BD-154A-D529-E1D18415F5A9}"/>
              </a:ext>
            </a:extLst>
          </p:cNvPr>
          <p:cNvSpPr txBox="1"/>
          <p:nvPr/>
        </p:nvSpPr>
        <p:spPr>
          <a:xfrm>
            <a:off x="2252062" y="5652828"/>
            <a:ext cx="6856312" cy="197490"/>
          </a:xfrm>
          <a:prstGeom prst="rect">
            <a:avLst/>
          </a:prstGeom>
        </p:spPr>
        <p:txBody>
          <a:bodyPr vert="horz" wrap="square" lIns="0" tIns="12700" rIns="0" bIns="0" rtlCol="0">
            <a:spAutoFit/>
          </a:bodyPr>
          <a:lstStyle/>
          <a:p>
            <a:pPr marL="67310" marR="60960" algn="ctr">
              <a:lnSpc>
                <a:spcPct val="100000"/>
              </a:lnSpc>
              <a:spcBef>
                <a:spcPts val="100"/>
              </a:spcBef>
            </a:pPr>
            <a:r>
              <a:rPr lang="en-GB" sz="1200" b="1" dirty="0">
                <a:solidFill>
                  <a:srgbClr val="666666"/>
                </a:solidFill>
                <a:latin typeface="Arial"/>
                <a:cs typeface="Arial"/>
              </a:rPr>
              <a:t>https://</a:t>
            </a:r>
            <a:r>
              <a:rPr lang="en-GB" sz="1200" b="1" dirty="0" err="1">
                <a:solidFill>
                  <a:srgbClr val="666666"/>
                </a:solidFill>
                <a:latin typeface="Arial"/>
                <a:cs typeface="Arial"/>
              </a:rPr>
              <a:t>blog.google</a:t>
            </a:r>
            <a:r>
              <a:rPr lang="en-GB" sz="1200" b="1" dirty="0">
                <a:solidFill>
                  <a:srgbClr val="666666"/>
                </a:solidFill>
                <a:latin typeface="Arial"/>
                <a:cs typeface="Arial"/>
              </a:rPr>
              <a:t>/technology/ai/difference-</a:t>
            </a:r>
            <a:r>
              <a:rPr lang="en-GB" sz="1200" b="1" dirty="0" err="1">
                <a:solidFill>
                  <a:srgbClr val="666666"/>
                </a:solidFill>
                <a:latin typeface="Arial"/>
                <a:cs typeface="Arial"/>
              </a:rPr>
              <a:t>cpu</a:t>
            </a:r>
            <a:r>
              <a:rPr lang="en-GB" sz="1200" b="1" dirty="0">
                <a:solidFill>
                  <a:srgbClr val="666666"/>
                </a:solidFill>
                <a:latin typeface="Arial"/>
                <a:cs typeface="Arial"/>
              </a:rPr>
              <a:t>-</a:t>
            </a:r>
            <a:r>
              <a:rPr lang="en-GB" sz="1200" b="1" dirty="0" err="1">
                <a:solidFill>
                  <a:srgbClr val="666666"/>
                </a:solidFill>
                <a:latin typeface="Arial"/>
                <a:cs typeface="Arial"/>
              </a:rPr>
              <a:t>gpu</a:t>
            </a:r>
            <a:r>
              <a:rPr lang="en-GB" sz="1200" b="1" dirty="0">
                <a:solidFill>
                  <a:srgbClr val="666666"/>
                </a:solidFill>
                <a:latin typeface="Arial"/>
                <a:cs typeface="Arial"/>
              </a:rPr>
              <a:t>-</a:t>
            </a:r>
            <a:r>
              <a:rPr lang="en-GB" sz="1200" b="1" dirty="0" err="1">
                <a:solidFill>
                  <a:srgbClr val="666666"/>
                </a:solidFill>
                <a:latin typeface="Arial"/>
                <a:cs typeface="Arial"/>
              </a:rPr>
              <a:t>tpu</a:t>
            </a:r>
            <a:r>
              <a:rPr lang="en-GB" sz="1200" b="1" dirty="0">
                <a:solidFill>
                  <a:srgbClr val="666666"/>
                </a:solidFill>
                <a:latin typeface="Arial"/>
                <a:cs typeface="Arial"/>
              </a:rPr>
              <a:t>-trillium</a:t>
            </a:r>
            <a:endParaRPr sz="1200" dirty="0">
              <a:latin typeface="Arial MT"/>
              <a:cs typeface="Arial MT"/>
            </a:endParaRPr>
          </a:p>
        </p:txBody>
      </p:sp>
    </p:spTree>
    <p:extLst>
      <p:ext uri="{BB962C8B-B14F-4D97-AF65-F5344CB8AC3E}">
        <p14:creationId xmlns:p14="http://schemas.microsoft.com/office/powerpoint/2010/main" val="2030526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8A2C0-49BA-33FA-7FBD-934666337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64527-61A7-4636-5844-699543E10475}"/>
              </a:ext>
            </a:extLst>
          </p:cNvPr>
          <p:cNvSpPr>
            <a:spLocks noGrp="1"/>
          </p:cNvSpPr>
          <p:nvPr>
            <p:ph type="title"/>
          </p:nvPr>
        </p:nvSpPr>
        <p:spPr/>
        <p:txBody>
          <a:bodyPr>
            <a:normAutofit/>
          </a:bodyPr>
          <a:lstStyle/>
          <a:p>
            <a:r>
              <a:rPr lang="en-GB" sz="4000" dirty="0"/>
              <a:t>Modern hardware: CPU vs GPU vs TPU</a:t>
            </a:r>
            <a:endParaRPr lang="en-US" sz="4000" dirty="0"/>
          </a:p>
        </p:txBody>
      </p:sp>
      <p:sp>
        <p:nvSpPr>
          <p:cNvPr id="5" name="object 4">
            <a:extLst>
              <a:ext uri="{FF2B5EF4-FFF2-40B4-BE49-F238E27FC236}">
                <a16:creationId xmlns:a16="http://schemas.microsoft.com/office/drawing/2014/main" id="{1351D751-E17A-840D-A8FD-84C07BB49F23}"/>
              </a:ext>
            </a:extLst>
          </p:cNvPr>
          <p:cNvSpPr txBox="1"/>
          <p:nvPr/>
        </p:nvSpPr>
        <p:spPr>
          <a:xfrm>
            <a:off x="945078" y="1690688"/>
            <a:ext cx="8127670" cy="3524683"/>
          </a:xfrm>
          <a:prstGeom prst="rect">
            <a:avLst/>
          </a:prstGeom>
        </p:spPr>
        <p:txBody>
          <a:bodyPr vert="horz" wrap="square" lIns="0" tIns="76835" rIns="0" bIns="0" rtlCol="0">
            <a:spAutoFit/>
          </a:bodyPr>
          <a:lstStyle/>
          <a:p>
            <a:r>
              <a:rPr lang="en-GB" sz="1600" b="1" dirty="0"/>
              <a:t>CPU - Central Processing Unit</a:t>
            </a:r>
          </a:p>
          <a:p>
            <a:pPr marL="742950" lvl="1" indent="-285750">
              <a:buFont typeface="Arial" panose="020B0604020202020204" pitchFamily="34" charset="0"/>
              <a:buChar char="•"/>
            </a:pPr>
            <a:r>
              <a:rPr lang="en-GB" sz="1600" b="0" i="0" dirty="0">
                <a:solidFill>
                  <a:srgbClr val="5F6368"/>
                </a:solidFill>
                <a:effectLst/>
              </a:rPr>
              <a:t>general-purpose chips that can handle a diverse range of tasks</a:t>
            </a:r>
            <a:endParaRPr lang="en-GB" sz="1600" b="1" dirty="0"/>
          </a:p>
          <a:p>
            <a:endParaRPr lang="en-GB" sz="1600" b="1" dirty="0"/>
          </a:p>
          <a:p>
            <a:endParaRPr lang="en-GB" sz="1600" b="1" dirty="0"/>
          </a:p>
          <a:p>
            <a:r>
              <a:rPr lang="en-GB" sz="1600" b="1" dirty="0"/>
              <a:t>GPU - Graphics Processing Unit</a:t>
            </a:r>
          </a:p>
          <a:p>
            <a:pPr marL="742950" lvl="1" indent="-285750">
              <a:buFont typeface="Arial" panose="020B0604020202020204" pitchFamily="34" charset="0"/>
              <a:buChar char="•"/>
            </a:pPr>
            <a:r>
              <a:rPr lang="en-GB" sz="1600" b="0" i="0" dirty="0">
                <a:solidFill>
                  <a:srgbClr val="5F6368"/>
                </a:solidFill>
                <a:effectLst/>
              </a:rPr>
              <a:t>accelerated compute tasks, from graphic rendering to AI workloads</a:t>
            </a:r>
            <a:endParaRPr lang="en-GB" sz="1600" b="1" dirty="0"/>
          </a:p>
          <a:p>
            <a:endParaRPr lang="en-GB" sz="1600" b="1" dirty="0"/>
          </a:p>
          <a:p>
            <a:endParaRPr lang="en-GB" sz="1600" b="1" dirty="0"/>
          </a:p>
          <a:p>
            <a:r>
              <a:rPr lang="en-GB" sz="1600" b="1" dirty="0"/>
              <a:t>TPU - Tensor Processing Unit</a:t>
            </a:r>
          </a:p>
          <a:p>
            <a:pPr marL="742950" lvl="1" indent="-285750">
              <a:buFont typeface="Arial" panose="020B0604020202020204" pitchFamily="34" charset="0"/>
              <a:buChar char="•"/>
            </a:pPr>
            <a:r>
              <a:rPr lang="en-GB" sz="1600" b="0" i="0" dirty="0">
                <a:solidFill>
                  <a:srgbClr val="5F6368"/>
                </a:solidFill>
                <a:effectLst/>
              </a:rPr>
              <a:t>AI-based compute tasks, making them even more specialized than CPUs and GPUs</a:t>
            </a:r>
            <a:endParaRPr lang="en-GB" sz="1600" b="1" dirty="0"/>
          </a:p>
          <a:p>
            <a:endParaRPr lang="en-GB" sz="1600" b="1" dirty="0"/>
          </a:p>
          <a:p>
            <a:endParaRPr lang="en-GB" sz="1600" b="1" dirty="0"/>
          </a:p>
          <a:p>
            <a:endParaRPr lang="en-GB" sz="1600" b="1" dirty="0"/>
          </a:p>
          <a:p>
            <a:endParaRPr lang="en-GB" sz="1600" b="1" dirty="0"/>
          </a:p>
        </p:txBody>
      </p:sp>
    </p:spTree>
    <p:extLst>
      <p:ext uri="{BB962C8B-B14F-4D97-AF65-F5344CB8AC3E}">
        <p14:creationId xmlns:p14="http://schemas.microsoft.com/office/powerpoint/2010/main" val="1575724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CB4598E-6693-888C-B87F-C0171ADEF2E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edical icons and symbols on a blue background&#10;&#10;AI-generated content may be incorrect.">
            <a:extLst>
              <a:ext uri="{FF2B5EF4-FFF2-40B4-BE49-F238E27FC236}">
                <a16:creationId xmlns:a16="http://schemas.microsoft.com/office/drawing/2014/main" id="{81B9D718-17A6-76AF-ED6F-ACE4AAFE4A16}"/>
              </a:ext>
            </a:extLst>
          </p:cNvPr>
          <p:cNvPicPr>
            <a:picLocks noChangeAspect="1"/>
          </p:cNvPicPr>
          <p:nvPr/>
        </p:nvPicPr>
        <p:blipFill>
          <a:blip r:embed="rId2">
            <a:alphaModFix amt="50000"/>
          </a:blip>
          <a:srcRect t="11637" b="32113"/>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64DD47F0-1EB3-F1F9-D6A7-50C6CAC48F2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Challenges of modern AI</a:t>
            </a:r>
          </a:p>
        </p:txBody>
      </p:sp>
    </p:spTree>
    <p:extLst>
      <p:ext uri="{BB962C8B-B14F-4D97-AF65-F5344CB8AC3E}">
        <p14:creationId xmlns:p14="http://schemas.microsoft.com/office/powerpoint/2010/main" val="9913451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123C5-47EC-3CE2-E980-B973B8F25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8DCD6-103F-D79E-73B4-EF84C6DCBB81}"/>
              </a:ext>
            </a:extLst>
          </p:cNvPr>
          <p:cNvSpPr>
            <a:spLocks noGrp="1"/>
          </p:cNvSpPr>
          <p:nvPr>
            <p:ph type="title"/>
          </p:nvPr>
        </p:nvSpPr>
        <p:spPr/>
        <p:txBody>
          <a:bodyPr>
            <a:normAutofit/>
          </a:bodyPr>
          <a:lstStyle/>
          <a:p>
            <a:r>
              <a:rPr lang="en-GB" sz="4000" dirty="0"/>
              <a:t>Challenges of modern AI</a:t>
            </a:r>
            <a:endParaRPr lang="en-US" sz="4000" dirty="0"/>
          </a:p>
        </p:txBody>
      </p:sp>
      <p:sp>
        <p:nvSpPr>
          <p:cNvPr id="5" name="object 4">
            <a:extLst>
              <a:ext uri="{FF2B5EF4-FFF2-40B4-BE49-F238E27FC236}">
                <a16:creationId xmlns:a16="http://schemas.microsoft.com/office/drawing/2014/main" id="{A78C0FFB-7334-EAD3-E47E-4FCC938BB092}"/>
              </a:ext>
            </a:extLst>
          </p:cNvPr>
          <p:cNvSpPr txBox="1"/>
          <p:nvPr/>
        </p:nvSpPr>
        <p:spPr>
          <a:xfrm>
            <a:off x="945078" y="1690688"/>
            <a:ext cx="8127670" cy="1801134"/>
          </a:xfrm>
          <a:prstGeom prst="rect">
            <a:avLst/>
          </a:prstGeom>
        </p:spPr>
        <p:txBody>
          <a:bodyPr vert="horz" wrap="square" lIns="0" tIns="76835" rIns="0" bIns="0" rtlCol="0">
            <a:spAutoFit/>
          </a:bodyPr>
          <a:lstStyle/>
          <a:p>
            <a:pPr marL="285750" indent="-285750">
              <a:buFont typeface="Arial" panose="020B0604020202020204" pitchFamily="34" charset="0"/>
              <a:buChar char="•"/>
            </a:pPr>
            <a:r>
              <a:rPr lang="en-GB" sz="1600" dirty="0"/>
              <a:t>Adversarial attacks</a:t>
            </a:r>
          </a:p>
          <a:p>
            <a:pPr marL="285750" indent="-285750">
              <a:buFont typeface="Arial" panose="020B0604020202020204" pitchFamily="34" charset="0"/>
              <a:buChar char="•"/>
            </a:pPr>
            <a:r>
              <a:rPr lang="en-GB" sz="1600" dirty="0"/>
              <a:t>Bias</a:t>
            </a:r>
          </a:p>
          <a:p>
            <a:pPr marL="285750" indent="-285750">
              <a:buFont typeface="Arial" panose="020B0604020202020204" pitchFamily="34" charset="0"/>
              <a:buChar char="•"/>
            </a:pPr>
            <a:r>
              <a:rPr lang="en-GB" sz="1600" dirty="0"/>
              <a:t>Environmental impact</a:t>
            </a:r>
          </a:p>
          <a:p>
            <a:pPr marL="285750" indent="-285750">
              <a:buFont typeface="Arial" panose="020B0604020202020204" pitchFamily="34" charset="0"/>
              <a:buChar char="•"/>
            </a:pPr>
            <a:r>
              <a:rPr lang="en-GB" sz="1600" dirty="0"/>
              <a:t>Explainability and interpretability</a:t>
            </a:r>
          </a:p>
          <a:p>
            <a:pPr marL="285750" indent="-285750">
              <a:buFont typeface="Arial" panose="020B0604020202020204" pitchFamily="34" charset="0"/>
              <a:buChar char="•"/>
            </a:pPr>
            <a:endParaRPr lang="en-GB" sz="1600" b="1" dirty="0"/>
          </a:p>
          <a:p>
            <a:endParaRPr lang="en-GB" sz="1600" b="1" dirty="0"/>
          </a:p>
          <a:p>
            <a:endParaRPr lang="en-GB" sz="1600" b="1" dirty="0"/>
          </a:p>
        </p:txBody>
      </p:sp>
    </p:spTree>
    <p:extLst>
      <p:ext uri="{BB962C8B-B14F-4D97-AF65-F5344CB8AC3E}">
        <p14:creationId xmlns:p14="http://schemas.microsoft.com/office/powerpoint/2010/main" val="203766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03D86-03F0-ACE9-0A67-C66E7995B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2BF8A-31EC-7042-09AB-8824E8002B90}"/>
              </a:ext>
            </a:extLst>
          </p:cNvPr>
          <p:cNvSpPr>
            <a:spLocks noGrp="1"/>
          </p:cNvSpPr>
          <p:nvPr>
            <p:ph type="title"/>
          </p:nvPr>
        </p:nvSpPr>
        <p:spPr/>
        <p:txBody>
          <a:bodyPr>
            <a:normAutofit/>
          </a:bodyPr>
          <a:lstStyle/>
          <a:p>
            <a:r>
              <a:rPr lang="en-GB" sz="4000" dirty="0"/>
              <a:t>AI systems are not robust</a:t>
            </a:r>
            <a:endParaRPr lang="en-US" sz="4000" dirty="0"/>
          </a:p>
        </p:txBody>
      </p:sp>
      <p:pic>
        <p:nvPicPr>
          <p:cNvPr id="3" name="Picture 2" descr="A close-up of a number of objects&#10;&#10;Description automatically generated">
            <a:extLst>
              <a:ext uri="{FF2B5EF4-FFF2-40B4-BE49-F238E27FC236}">
                <a16:creationId xmlns:a16="http://schemas.microsoft.com/office/drawing/2014/main" id="{DE782C5A-03B0-E94A-CFAF-855386B63BB3}"/>
              </a:ext>
            </a:extLst>
          </p:cNvPr>
          <p:cNvPicPr>
            <a:picLocks noChangeAspect="1"/>
          </p:cNvPicPr>
          <p:nvPr/>
        </p:nvPicPr>
        <p:blipFill>
          <a:blip r:embed="rId2"/>
          <a:stretch>
            <a:fillRect/>
          </a:stretch>
        </p:blipFill>
        <p:spPr>
          <a:xfrm>
            <a:off x="588965" y="1612807"/>
            <a:ext cx="11302517" cy="4489610"/>
          </a:xfrm>
          <a:prstGeom prst="rect">
            <a:avLst/>
          </a:prstGeom>
        </p:spPr>
      </p:pic>
      <p:sp>
        <p:nvSpPr>
          <p:cNvPr id="4" name="TextBox 3">
            <a:extLst>
              <a:ext uri="{FF2B5EF4-FFF2-40B4-BE49-F238E27FC236}">
                <a16:creationId xmlns:a16="http://schemas.microsoft.com/office/drawing/2014/main" id="{84E88DCC-DAC7-9745-2502-30ED71598FBB}"/>
              </a:ext>
            </a:extLst>
          </p:cNvPr>
          <p:cNvSpPr txBox="1"/>
          <p:nvPr/>
        </p:nvSpPr>
        <p:spPr>
          <a:xfrm>
            <a:off x="588965" y="6516700"/>
            <a:ext cx="6011261" cy="307777"/>
          </a:xfrm>
          <a:prstGeom prst="rect">
            <a:avLst/>
          </a:prstGeom>
        </p:spPr>
        <p:txBody>
          <a:bodyPr vert="horz" wrap="non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000" b="0" dirty="0">
                <a:latin typeface="Bahnschrift" panose="020B0502040204020203" pitchFamily="34" charset="0"/>
              </a:rPr>
              <a:t>https://towardsdatascience.com/breaking-neural-networks-with-adversarial-attacks-f4290a9a45aa</a:t>
            </a:r>
          </a:p>
          <a:p>
            <a:pPr marL="0" marR="0" indent="0" algn="l" defTabSz="914400" rtl="0" eaLnBrk="1" fontAlgn="auto" latinLnBrk="0" hangingPunct="1">
              <a:lnSpc>
                <a:spcPct val="100000"/>
              </a:lnSpc>
              <a:spcBef>
                <a:spcPct val="0"/>
              </a:spcBef>
              <a:spcAft>
                <a:spcPts val="0"/>
              </a:spcAft>
              <a:buClrTx/>
              <a:buSzTx/>
              <a:buFontTx/>
              <a:buNone/>
              <a:tabLst/>
            </a:pPr>
            <a:r>
              <a:rPr lang="en-GB" sz="1000" b="0" dirty="0">
                <a:latin typeface="Bahnschrift" panose="020B0502040204020203" pitchFamily="34" charset="0"/>
              </a:rPr>
              <a:t>https://www.olympus-lifescience.com/en/microscope-resource/primer/lightandcolor/humanvisionintro/</a:t>
            </a:r>
          </a:p>
        </p:txBody>
      </p:sp>
    </p:spTree>
    <p:extLst>
      <p:ext uri="{BB962C8B-B14F-4D97-AF65-F5344CB8AC3E}">
        <p14:creationId xmlns:p14="http://schemas.microsoft.com/office/powerpoint/2010/main" val="161063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B29D-CAEA-37E5-B02A-88DE2C266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DCEE2-9C0E-698E-88C8-9753C7635E98}"/>
              </a:ext>
            </a:extLst>
          </p:cNvPr>
          <p:cNvSpPr>
            <a:spLocks noGrp="1"/>
          </p:cNvSpPr>
          <p:nvPr>
            <p:ph type="title"/>
          </p:nvPr>
        </p:nvSpPr>
        <p:spPr/>
        <p:txBody>
          <a:bodyPr>
            <a:normAutofit/>
          </a:bodyPr>
          <a:lstStyle/>
          <a:p>
            <a:r>
              <a:rPr lang="en-GB" sz="4000" dirty="0"/>
              <a:t>Damaging implications: self-driving cars</a:t>
            </a:r>
            <a:endParaRPr lang="en-US" sz="4000" dirty="0"/>
          </a:p>
        </p:txBody>
      </p:sp>
      <p:sp>
        <p:nvSpPr>
          <p:cNvPr id="3" name="TextBox 2">
            <a:extLst>
              <a:ext uri="{FF2B5EF4-FFF2-40B4-BE49-F238E27FC236}">
                <a16:creationId xmlns:a16="http://schemas.microsoft.com/office/drawing/2014/main" id="{A1E52FE4-781E-FE85-71D9-BEC0CEB0C1B0}"/>
              </a:ext>
            </a:extLst>
          </p:cNvPr>
          <p:cNvSpPr txBox="1"/>
          <p:nvPr/>
        </p:nvSpPr>
        <p:spPr>
          <a:xfrm>
            <a:off x="3307558" y="6396335"/>
            <a:ext cx="5575300" cy="461665"/>
          </a:xfrm>
          <a:prstGeom prst="rect">
            <a:avLst/>
          </a:prstGeom>
        </p:spPr>
        <p:txBody>
          <a:bodyPr vert="horz" wrap="square" lIns="0" tIns="0" rIns="0" bIns="0" rtlCol="0" anchor="t" anchorCtr="0">
            <a:spAutoFit/>
          </a:bodyPr>
          <a:lstStyle/>
          <a:p>
            <a:r>
              <a:rPr lang="en-US" sz="1000" dirty="0"/>
              <a:t>Zhang, Y., </a:t>
            </a:r>
            <a:r>
              <a:rPr lang="en-US" sz="1000" dirty="0" err="1"/>
              <a:t>Foroosh</a:t>
            </a:r>
            <a:r>
              <a:rPr lang="en-US" sz="1000" dirty="0"/>
              <a:t>, H., David, P., &amp; Gong, B. (2018, September). CAMOU: Learning physical vehicle camouflages to </a:t>
            </a:r>
            <a:r>
              <a:rPr lang="en-US" sz="1000" dirty="0" err="1"/>
              <a:t>adversarially</a:t>
            </a:r>
            <a:r>
              <a:rPr lang="en-US" sz="1000" dirty="0"/>
              <a:t> attack detectors in the wild. In </a:t>
            </a:r>
            <a:r>
              <a:rPr lang="en-US" sz="1000" i="1" dirty="0"/>
              <a:t>International Conference on Learning Representations</a:t>
            </a:r>
            <a:r>
              <a:rPr lang="en-US" sz="1000" dirty="0"/>
              <a:t>.</a:t>
            </a:r>
          </a:p>
        </p:txBody>
      </p:sp>
      <p:pic>
        <p:nvPicPr>
          <p:cNvPr id="4" name="Picture 3" descr="A car driving on a road&#10;&#10;Description automatically generated">
            <a:extLst>
              <a:ext uri="{FF2B5EF4-FFF2-40B4-BE49-F238E27FC236}">
                <a16:creationId xmlns:a16="http://schemas.microsoft.com/office/drawing/2014/main" id="{B9CEF023-CF8E-1B88-1FA3-FF05722E6C49}"/>
              </a:ext>
            </a:extLst>
          </p:cNvPr>
          <p:cNvPicPr>
            <a:picLocks noChangeAspect="1"/>
          </p:cNvPicPr>
          <p:nvPr/>
        </p:nvPicPr>
        <p:blipFill>
          <a:blip r:embed="rId2"/>
          <a:stretch>
            <a:fillRect/>
          </a:stretch>
        </p:blipFill>
        <p:spPr>
          <a:xfrm>
            <a:off x="1621235" y="1516448"/>
            <a:ext cx="8949529" cy="4489831"/>
          </a:xfrm>
          <a:prstGeom prst="rect">
            <a:avLst/>
          </a:prstGeom>
        </p:spPr>
      </p:pic>
    </p:spTree>
    <p:extLst>
      <p:ext uri="{BB962C8B-B14F-4D97-AF65-F5344CB8AC3E}">
        <p14:creationId xmlns:p14="http://schemas.microsoft.com/office/powerpoint/2010/main" val="2778447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6379D-958E-C5A5-4742-CA68BCF74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89373-3108-BD13-24B4-B771CA2DE49A}"/>
              </a:ext>
            </a:extLst>
          </p:cNvPr>
          <p:cNvSpPr>
            <a:spLocks noGrp="1"/>
          </p:cNvSpPr>
          <p:nvPr>
            <p:ph type="title"/>
          </p:nvPr>
        </p:nvSpPr>
        <p:spPr/>
        <p:txBody>
          <a:bodyPr>
            <a:normAutofit/>
          </a:bodyPr>
          <a:lstStyle/>
          <a:p>
            <a:r>
              <a:rPr lang="en-GB" sz="4000" dirty="0"/>
              <a:t>More damaging implications: bias</a:t>
            </a:r>
            <a:endParaRPr lang="en-US" sz="4000" dirty="0"/>
          </a:p>
        </p:txBody>
      </p:sp>
      <p:sp>
        <p:nvSpPr>
          <p:cNvPr id="9" name="TextBox 8">
            <a:extLst>
              <a:ext uri="{FF2B5EF4-FFF2-40B4-BE49-F238E27FC236}">
                <a16:creationId xmlns:a16="http://schemas.microsoft.com/office/drawing/2014/main" id="{3806D0D8-A8DD-2672-AC9A-CCC9426B6142}"/>
              </a:ext>
            </a:extLst>
          </p:cNvPr>
          <p:cNvSpPr txBox="1"/>
          <p:nvPr/>
        </p:nvSpPr>
        <p:spPr>
          <a:xfrm>
            <a:off x="3790296" y="6419654"/>
            <a:ext cx="3639997" cy="153888"/>
          </a:xfrm>
          <a:prstGeom prst="rect">
            <a:avLst/>
          </a:prstGeom>
        </p:spPr>
        <p:txBody>
          <a:bodyPr vert="horz" wrap="square" lIns="0" tIns="0" rIns="0" bIns="0" rtlCol="0" anchor="t" anchorCtr="0">
            <a:spAutoFit/>
          </a:bodyPr>
          <a:lstStyle/>
          <a:p>
            <a:r>
              <a:rPr lang="en-US" sz="1000" dirty="0"/>
              <a:t>Joy </a:t>
            </a:r>
            <a:r>
              <a:rPr lang="en-US" sz="1000" dirty="0" err="1"/>
              <a:t>Buolamwini</a:t>
            </a:r>
            <a:r>
              <a:rPr lang="en-US" sz="1000" dirty="0"/>
              <a:t> Algorithmic Justice League- https://www.ajl.org/</a:t>
            </a:r>
          </a:p>
        </p:txBody>
      </p:sp>
      <p:pic>
        <p:nvPicPr>
          <p:cNvPr id="10" name="Picture 9" descr="A person wearing glasses&#10;&#10;Description automatically generated">
            <a:extLst>
              <a:ext uri="{FF2B5EF4-FFF2-40B4-BE49-F238E27FC236}">
                <a16:creationId xmlns:a16="http://schemas.microsoft.com/office/drawing/2014/main" id="{3D79A0DD-798D-58E8-075C-2F38455FD3A1}"/>
              </a:ext>
            </a:extLst>
          </p:cNvPr>
          <p:cNvPicPr>
            <a:picLocks noChangeAspect="1"/>
          </p:cNvPicPr>
          <p:nvPr/>
        </p:nvPicPr>
        <p:blipFill>
          <a:blip r:embed="rId2"/>
          <a:stretch>
            <a:fillRect/>
          </a:stretch>
        </p:blipFill>
        <p:spPr>
          <a:xfrm>
            <a:off x="149991" y="1922646"/>
            <a:ext cx="5460304" cy="362974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670C41A-064A-683A-AC64-51005E44FD9A}"/>
              </a:ext>
            </a:extLst>
          </p:cNvPr>
          <p:cNvPicPr>
            <a:picLocks noChangeAspect="1"/>
          </p:cNvPicPr>
          <p:nvPr/>
        </p:nvPicPr>
        <p:blipFill>
          <a:blip r:embed="rId3"/>
          <a:stretch>
            <a:fillRect/>
          </a:stretch>
        </p:blipFill>
        <p:spPr>
          <a:xfrm>
            <a:off x="5724740" y="1922646"/>
            <a:ext cx="5876710" cy="3652800"/>
          </a:xfrm>
          <a:prstGeom prst="rect">
            <a:avLst/>
          </a:prstGeom>
        </p:spPr>
      </p:pic>
    </p:spTree>
    <p:extLst>
      <p:ext uri="{BB962C8B-B14F-4D97-AF65-F5344CB8AC3E}">
        <p14:creationId xmlns:p14="http://schemas.microsoft.com/office/powerpoint/2010/main" val="2029142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349E3-E518-BE76-E437-CDC1A862D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B973E7-8DB3-B5D8-DB32-EAB9C5BBB0D3}"/>
              </a:ext>
            </a:extLst>
          </p:cNvPr>
          <p:cNvSpPr>
            <a:spLocks noGrp="1"/>
          </p:cNvSpPr>
          <p:nvPr>
            <p:ph type="title"/>
          </p:nvPr>
        </p:nvSpPr>
        <p:spPr/>
        <p:txBody>
          <a:bodyPr>
            <a:normAutofit/>
          </a:bodyPr>
          <a:lstStyle/>
          <a:p>
            <a:r>
              <a:rPr lang="en-GB" sz="4000" dirty="0"/>
              <a:t>More damaging implications: bias</a:t>
            </a:r>
            <a:endParaRPr lang="en-US" sz="4000" dirty="0"/>
          </a:p>
        </p:txBody>
      </p:sp>
      <p:pic>
        <p:nvPicPr>
          <p:cNvPr id="3" name="Picture 2" descr="Graphical user interface, text, application, email&#10;&#10;Description automatically generated">
            <a:extLst>
              <a:ext uri="{FF2B5EF4-FFF2-40B4-BE49-F238E27FC236}">
                <a16:creationId xmlns:a16="http://schemas.microsoft.com/office/drawing/2014/main" id="{AD7F885D-906B-351E-DE0D-7B6E11E4B875}"/>
              </a:ext>
            </a:extLst>
          </p:cNvPr>
          <p:cNvPicPr>
            <a:picLocks noChangeAspect="1"/>
          </p:cNvPicPr>
          <p:nvPr/>
        </p:nvPicPr>
        <p:blipFill>
          <a:blip r:embed="rId2"/>
          <a:stretch>
            <a:fillRect/>
          </a:stretch>
        </p:blipFill>
        <p:spPr>
          <a:xfrm>
            <a:off x="973344" y="1338942"/>
            <a:ext cx="10246347" cy="4617720"/>
          </a:xfrm>
          <a:prstGeom prst="rect">
            <a:avLst/>
          </a:prstGeom>
        </p:spPr>
      </p:pic>
    </p:spTree>
    <p:extLst>
      <p:ext uri="{BB962C8B-B14F-4D97-AF65-F5344CB8AC3E}">
        <p14:creationId xmlns:p14="http://schemas.microsoft.com/office/powerpoint/2010/main" val="366603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0380267-C008-24FC-1FDA-2BB37A4C40C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edical icons and symbols on a blue background&#10;&#10;AI-generated content may be incorrect.">
            <a:extLst>
              <a:ext uri="{FF2B5EF4-FFF2-40B4-BE49-F238E27FC236}">
                <a16:creationId xmlns:a16="http://schemas.microsoft.com/office/drawing/2014/main" id="{D19B28DA-EC41-0326-A2F6-A0837BE9F9DA}"/>
              </a:ext>
            </a:extLst>
          </p:cNvPr>
          <p:cNvPicPr>
            <a:picLocks noChangeAspect="1"/>
          </p:cNvPicPr>
          <p:nvPr/>
        </p:nvPicPr>
        <p:blipFill>
          <a:blip r:embed="rId2">
            <a:alphaModFix amt="50000"/>
          </a:blip>
          <a:srcRect t="11637" b="32113"/>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AB8C145-42FD-A7BA-7CBC-E629A3DAAD8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Notable examples of recent</a:t>
            </a:r>
            <a:br>
              <a:rPr lang="en-US" sz="6000" dirty="0">
                <a:solidFill>
                  <a:srgbClr val="FFFFFF"/>
                </a:solidFill>
              </a:rPr>
            </a:br>
            <a:r>
              <a:rPr lang="en-US" sz="6000" dirty="0">
                <a:solidFill>
                  <a:srgbClr val="FFFFFF"/>
                </a:solidFill>
              </a:rPr>
              <a:t>AI breakthroughs</a:t>
            </a:r>
          </a:p>
        </p:txBody>
      </p:sp>
    </p:spTree>
    <p:extLst>
      <p:ext uri="{BB962C8B-B14F-4D97-AF65-F5344CB8AC3E}">
        <p14:creationId xmlns:p14="http://schemas.microsoft.com/office/powerpoint/2010/main" val="22625606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47CFF-26F2-12E7-8C9A-B79D34E83E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7A7AB-9F43-1CD3-A1D7-31C2854C594B}"/>
              </a:ext>
            </a:extLst>
          </p:cNvPr>
          <p:cNvSpPr>
            <a:spLocks noGrp="1"/>
          </p:cNvSpPr>
          <p:nvPr>
            <p:ph type="title"/>
          </p:nvPr>
        </p:nvSpPr>
        <p:spPr/>
        <p:txBody>
          <a:bodyPr>
            <a:normAutofit/>
          </a:bodyPr>
          <a:lstStyle/>
          <a:p>
            <a:r>
              <a:rPr lang="en-GB" sz="4000" dirty="0"/>
              <a:t>ChatGPT is not spared either</a:t>
            </a:r>
            <a:endParaRPr lang="en-US" sz="4000" dirty="0"/>
          </a:p>
        </p:txBody>
      </p:sp>
      <p:pic>
        <p:nvPicPr>
          <p:cNvPr id="4" name="Picture 3" descr="A screenshot of a chat&#10;&#10;Description automatically generated">
            <a:extLst>
              <a:ext uri="{FF2B5EF4-FFF2-40B4-BE49-F238E27FC236}">
                <a16:creationId xmlns:a16="http://schemas.microsoft.com/office/drawing/2014/main" id="{3BF55975-6050-B38A-1B09-B1B6B51AC8CA}"/>
              </a:ext>
            </a:extLst>
          </p:cNvPr>
          <p:cNvPicPr>
            <a:picLocks noChangeAspect="1"/>
          </p:cNvPicPr>
          <p:nvPr/>
        </p:nvPicPr>
        <p:blipFill>
          <a:blip r:embed="rId2"/>
          <a:stretch>
            <a:fillRect/>
          </a:stretch>
        </p:blipFill>
        <p:spPr>
          <a:xfrm>
            <a:off x="1351722" y="1395759"/>
            <a:ext cx="9738556" cy="5376495"/>
          </a:xfrm>
          <a:prstGeom prst="rect">
            <a:avLst/>
          </a:prstGeom>
        </p:spPr>
      </p:pic>
    </p:spTree>
    <p:extLst>
      <p:ext uri="{BB962C8B-B14F-4D97-AF65-F5344CB8AC3E}">
        <p14:creationId xmlns:p14="http://schemas.microsoft.com/office/powerpoint/2010/main" val="1851577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7F047-E3CC-D39C-A6B2-6FB623711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B9D21-0999-9C81-DE94-44B306ABD083}"/>
              </a:ext>
            </a:extLst>
          </p:cNvPr>
          <p:cNvSpPr>
            <a:spLocks noGrp="1"/>
          </p:cNvSpPr>
          <p:nvPr>
            <p:ph type="title"/>
          </p:nvPr>
        </p:nvSpPr>
        <p:spPr/>
        <p:txBody>
          <a:bodyPr>
            <a:normAutofit/>
          </a:bodyPr>
          <a:lstStyle/>
          <a:p>
            <a:r>
              <a:rPr lang="en-GB" sz="4000" dirty="0"/>
              <a:t>The proposed AI act (2024)</a:t>
            </a:r>
            <a:endParaRPr lang="en-US" sz="4000" dirty="0"/>
          </a:p>
        </p:txBody>
      </p:sp>
      <p:pic>
        <p:nvPicPr>
          <p:cNvPr id="3" name="Picture 2" descr="A pyramid of risk levels&#10;&#10;Description automatically generated">
            <a:extLst>
              <a:ext uri="{FF2B5EF4-FFF2-40B4-BE49-F238E27FC236}">
                <a16:creationId xmlns:a16="http://schemas.microsoft.com/office/drawing/2014/main" id="{8F49EE68-391B-0100-E4B0-F2793FA5D883}"/>
              </a:ext>
            </a:extLst>
          </p:cNvPr>
          <p:cNvPicPr>
            <a:picLocks noChangeAspect="1"/>
          </p:cNvPicPr>
          <p:nvPr/>
        </p:nvPicPr>
        <p:blipFill>
          <a:blip r:embed="rId2"/>
          <a:stretch>
            <a:fillRect/>
          </a:stretch>
        </p:blipFill>
        <p:spPr>
          <a:xfrm>
            <a:off x="1398590" y="1410881"/>
            <a:ext cx="9393235" cy="5018608"/>
          </a:xfrm>
          <a:prstGeom prst="rect">
            <a:avLst/>
          </a:prstGeom>
        </p:spPr>
      </p:pic>
      <p:sp>
        <p:nvSpPr>
          <p:cNvPr id="5" name="TextBox 4">
            <a:extLst>
              <a:ext uri="{FF2B5EF4-FFF2-40B4-BE49-F238E27FC236}">
                <a16:creationId xmlns:a16="http://schemas.microsoft.com/office/drawing/2014/main" id="{47CCBA71-CCA0-D5A6-4B9F-A75EEE31AAF3}"/>
              </a:ext>
            </a:extLst>
          </p:cNvPr>
          <p:cNvSpPr txBox="1"/>
          <p:nvPr/>
        </p:nvSpPr>
        <p:spPr>
          <a:xfrm>
            <a:off x="2530929" y="6581260"/>
            <a:ext cx="7128555" cy="138499"/>
          </a:xfrm>
          <a:prstGeom prst="rect">
            <a:avLst/>
          </a:prstGeom>
        </p:spPr>
        <p:txBody>
          <a:bodyPr vert="horz" wrap="non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900" b="0" dirty="0">
                <a:latin typeface="Bahnschrift" panose="020B0502040204020203" pitchFamily="34" charset="0"/>
              </a:rPr>
              <a:t>https://www.telefonica.com/en/communication-room/blog/a-fit-for-purpose-and-borderless-european-artificial-intelligence-regulation/</a:t>
            </a:r>
          </a:p>
        </p:txBody>
      </p:sp>
    </p:spTree>
    <p:extLst>
      <p:ext uri="{BB962C8B-B14F-4D97-AF65-F5344CB8AC3E}">
        <p14:creationId xmlns:p14="http://schemas.microsoft.com/office/powerpoint/2010/main" val="3339123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326A6-A57B-08B1-2CCE-AF32416262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4EB7B-7A45-C08B-9C80-474D8A163D1E}"/>
              </a:ext>
            </a:extLst>
          </p:cNvPr>
          <p:cNvSpPr>
            <a:spLocks noGrp="1"/>
          </p:cNvSpPr>
          <p:nvPr>
            <p:ph type="title"/>
          </p:nvPr>
        </p:nvSpPr>
        <p:spPr/>
        <p:txBody>
          <a:bodyPr>
            <a:normAutofit/>
          </a:bodyPr>
          <a:lstStyle/>
          <a:p>
            <a:r>
              <a:rPr lang="en-GB" sz="4000" dirty="0"/>
              <a:t>Environmental impact</a:t>
            </a:r>
            <a:endParaRPr lang="en-US" sz="4000" dirty="0"/>
          </a:p>
        </p:txBody>
      </p:sp>
      <p:pic>
        <p:nvPicPr>
          <p:cNvPr id="4" name="Picture 3">
            <a:extLst>
              <a:ext uri="{FF2B5EF4-FFF2-40B4-BE49-F238E27FC236}">
                <a16:creationId xmlns:a16="http://schemas.microsoft.com/office/drawing/2014/main" id="{47A85040-B942-471A-EBDE-6AC4EDD77051}"/>
              </a:ext>
            </a:extLst>
          </p:cNvPr>
          <p:cNvPicPr>
            <a:picLocks noChangeAspect="1"/>
          </p:cNvPicPr>
          <p:nvPr/>
        </p:nvPicPr>
        <p:blipFill>
          <a:blip r:embed="rId3"/>
          <a:stretch>
            <a:fillRect/>
          </a:stretch>
        </p:blipFill>
        <p:spPr>
          <a:xfrm>
            <a:off x="6489700" y="31750"/>
            <a:ext cx="5461000" cy="6826250"/>
          </a:xfrm>
          <a:prstGeom prst="rect">
            <a:avLst/>
          </a:prstGeom>
        </p:spPr>
      </p:pic>
      <p:sp>
        <p:nvSpPr>
          <p:cNvPr id="3" name="TextBox 2">
            <a:extLst>
              <a:ext uri="{FF2B5EF4-FFF2-40B4-BE49-F238E27FC236}">
                <a16:creationId xmlns:a16="http://schemas.microsoft.com/office/drawing/2014/main" id="{2EC1A902-BBD6-4EF4-EE5B-851F6BF4E47F}"/>
              </a:ext>
            </a:extLst>
          </p:cNvPr>
          <p:cNvSpPr txBox="1"/>
          <p:nvPr/>
        </p:nvSpPr>
        <p:spPr>
          <a:xfrm>
            <a:off x="689429" y="6606660"/>
            <a:ext cx="4834657" cy="138499"/>
          </a:xfrm>
          <a:prstGeom prst="rect">
            <a:avLst/>
          </a:prstGeom>
        </p:spPr>
        <p:txBody>
          <a:bodyPr vert="horz" wrap="none" lIns="0" tIns="0" rIns="0" bIns="0" rtlCol="0" anchor="t" anchorCtr="0">
            <a:spAutoFit/>
          </a:bodyPr>
          <a:lstStyle/>
          <a:p>
            <a:pPr>
              <a:spcBef>
                <a:spcPct val="0"/>
              </a:spcBef>
            </a:pPr>
            <a:r>
              <a:rPr lang="en-GB" sz="900" dirty="0">
                <a:latin typeface="Bahnschrift" panose="020B0502040204020203" pitchFamily="34" charset="0"/>
              </a:rPr>
              <a:t>https://</a:t>
            </a:r>
            <a:r>
              <a:rPr lang="en-GB" sz="900" dirty="0" err="1">
                <a:latin typeface="Bahnschrift" panose="020B0502040204020203" pitchFamily="34" charset="0"/>
              </a:rPr>
              <a:t>www.voronoiapp.com</a:t>
            </a:r>
            <a:r>
              <a:rPr lang="en-GB" sz="900" dirty="0">
                <a:latin typeface="Bahnschrift" panose="020B0502040204020203" pitchFamily="34" charset="0"/>
              </a:rPr>
              <a:t>/technology/The-Carbon-Emissions-of-Training-AI-Models-1447</a:t>
            </a:r>
            <a:endParaRPr lang="en-GB" sz="900" b="0" dirty="0">
              <a:latin typeface="Bahnschrift" panose="020B0502040204020203" pitchFamily="34" charset="0"/>
            </a:endParaRPr>
          </a:p>
        </p:txBody>
      </p:sp>
    </p:spTree>
    <p:extLst>
      <p:ext uri="{BB962C8B-B14F-4D97-AF65-F5344CB8AC3E}">
        <p14:creationId xmlns:p14="http://schemas.microsoft.com/office/powerpoint/2010/main" val="643801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6712F-C4DB-7235-08E2-FF660F24953F}"/>
            </a:ext>
          </a:extLst>
        </p:cNvPr>
        <p:cNvGrpSpPr/>
        <p:nvPr/>
      </p:nvGrpSpPr>
      <p:grpSpPr>
        <a:xfrm>
          <a:off x="0" y="0"/>
          <a:ext cx="0" cy="0"/>
          <a:chOff x="0" y="0"/>
          <a:chExt cx="0" cy="0"/>
        </a:xfrm>
      </p:grpSpPr>
      <p:sp>
        <p:nvSpPr>
          <p:cNvPr id="3" name="Google Shape;644;p31">
            <a:extLst>
              <a:ext uri="{FF2B5EF4-FFF2-40B4-BE49-F238E27FC236}">
                <a16:creationId xmlns:a16="http://schemas.microsoft.com/office/drawing/2014/main" id="{8D975883-C279-F900-7B6B-AEFD7642A846}"/>
              </a:ext>
            </a:extLst>
          </p:cNvPr>
          <p:cNvSpPr txBox="1">
            <a:spLocks noGrp="1"/>
          </p:cNvSpPr>
          <p:nvPr>
            <p:ph type="title"/>
          </p:nvPr>
        </p:nvSpPr>
        <p:spPr>
          <a:xfrm>
            <a:off x="729450" y="819113"/>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Glossary</a:t>
            </a:r>
            <a:endParaRPr dirty="0"/>
          </a:p>
          <a:p>
            <a:pPr marL="0" lvl="0" indent="0" algn="l" rtl="0">
              <a:lnSpc>
                <a:spcPct val="100000"/>
              </a:lnSpc>
              <a:spcBef>
                <a:spcPts val="0"/>
              </a:spcBef>
              <a:spcAft>
                <a:spcPts val="0"/>
              </a:spcAft>
              <a:buSzPct val="111111"/>
              <a:buNone/>
            </a:pPr>
            <a:endParaRPr dirty="0"/>
          </a:p>
        </p:txBody>
      </p:sp>
      <p:sp>
        <p:nvSpPr>
          <p:cNvPr id="2" name="object 4">
            <a:extLst>
              <a:ext uri="{FF2B5EF4-FFF2-40B4-BE49-F238E27FC236}">
                <a16:creationId xmlns:a16="http://schemas.microsoft.com/office/drawing/2014/main" id="{291EA22A-9AC6-6F7E-95C0-B50529931E66}"/>
              </a:ext>
            </a:extLst>
          </p:cNvPr>
          <p:cNvSpPr txBox="1"/>
          <p:nvPr/>
        </p:nvSpPr>
        <p:spPr>
          <a:xfrm>
            <a:off x="847436" y="1789340"/>
            <a:ext cx="8167255" cy="1554913"/>
          </a:xfrm>
          <a:prstGeom prst="rect">
            <a:avLst/>
          </a:prstGeom>
        </p:spPr>
        <p:txBody>
          <a:bodyPr vert="horz" wrap="square" lIns="0" tIns="76835" rIns="0" bIns="0" rtlCol="0">
            <a:spAutoFit/>
          </a:bodyPr>
          <a:lstStyle/>
          <a:p>
            <a:pPr marL="571500" indent="-571500">
              <a:buFont typeface="Arial" panose="020B0604020202020204" pitchFamily="34" charset="0"/>
              <a:buChar char="•"/>
            </a:pPr>
            <a:r>
              <a:rPr lang="en-GB" sz="1600" dirty="0"/>
              <a:t>AI</a:t>
            </a:r>
          </a:p>
          <a:p>
            <a:pPr marL="571500" indent="-571500">
              <a:buFont typeface="Arial" panose="020B0604020202020204" pitchFamily="34" charset="0"/>
              <a:buChar char="•"/>
            </a:pPr>
            <a:r>
              <a:rPr lang="en-GB" sz="1600" dirty="0"/>
              <a:t>Machine learning</a:t>
            </a:r>
          </a:p>
          <a:p>
            <a:pPr marL="571500" indent="-571500">
              <a:buFont typeface="Arial" panose="020B0604020202020204" pitchFamily="34" charset="0"/>
              <a:buChar char="•"/>
            </a:pPr>
            <a:r>
              <a:rPr lang="en-GB" sz="1600" dirty="0"/>
              <a:t>Neural network</a:t>
            </a:r>
          </a:p>
          <a:p>
            <a:pPr marL="571500" indent="-571500">
              <a:buFont typeface="Arial" panose="020B0604020202020204" pitchFamily="34" charset="0"/>
              <a:buChar char="•"/>
            </a:pPr>
            <a:r>
              <a:rPr lang="en-GB" sz="1600" dirty="0"/>
              <a:t>ChatGPT</a:t>
            </a:r>
          </a:p>
          <a:p>
            <a:pPr marL="571500" indent="-571500">
              <a:buFont typeface="Arial" panose="020B0604020202020204" pitchFamily="34" charset="0"/>
              <a:buChar char="•"/>
            </a:pPr>
            <a:r>
              <a:rPr lang="en-GB" sz="1600" dirty="0" err="1"/>
              <a:t>PyTorch</a:t>
            </a:r>
            <a:r>
              <a:rPr lang="en-GB" sz="1600" dirty="0"/>
              <a:t>, JAX, </a:t>
            </a:r>
            <a:r>
              <a:rPr lang="en-GB" sz="1600" dirty="0" err="1"/>
              <a:t>Keras</a:t>
            </a:r>
            <a:r>
              <a:rPr lang="en-GB" sz="1600" dirty="0"/>
              <a:t>, </a:t>
            </a:r>
            <a:r>
              <a:rPr lang="en-GB" sz="1600" dirty="0" err="1"/>
              <a:t>Tensorflow</a:t>
            </a:r>
            <a:endParaRPr lang="en-GB" sz="1600" dirty="0"/>
          </a:p>
          <a:p>
            <a:pPr marL="571500" indent="-571500">
              <a:buFont typeface="Arial" panose="020B0604020202020204" pitchFamily="34" charset="0"/>
              <a:buChar char="•"/>
            </a:pPr>
            <a:r>
              <a:rPr lang="en-GB" sz="1600" dirty="0"/>
              <a:t>CPU, GPU, TPU</a:t>
            </a:r>
          </a:p>
        </p:txBody>
      </p:sp>
    </p:spTree>
    <p:extLst>
      <p:ext uri="{BB962C8B-B14F-4D97-AF65-F5344CB8AC3E}">
        <p14:creationId xmlns:p14="http://schemas.microsoft.com/office/powerpoint/2010/main" val="503084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5EFDFB51-EB60-6686-DA92-63C79750013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D493CE-B1CB-8B73-F97D-CEBB8B887ED0}"/>
              </a:ext>
            </a:extLst>
          </p:cNvPr>
          <p:cNvPicPr>
            <a:picLocks noChangeAspect="1"/>
          </p:cNvPicPr>
          <p:nvPr/>
        </p:nvPicPr>
        <p:blipFill>
          <a:blip r:embed="rId2">
            <a:alphaModFix amt="50000"/>
          </a:blip>
          <a:srcRect t="11900" b="31850"/>
          <a:stretch/>
        </p:blipFill>
        <p:spPr>
          <a:xfrm>
            <a:off x="20" y="1"/>
            <a:ext cx="12191980" cy="6857999"/>
          </a:xfrm>
          <a:prstGeom prst="rect">
            <a:avLst/>
          </a:prstGeom>
        </p:spPr>
      </p:pic>
      <p:sp>
        <p:nvSpPr>
          <p:cNvPr id="2" name="Title 1">
            <a:extLst>
              <a:ext uri="{FF2B5EF4-FFF2-40B4-BE49-F238E27FC236}">
                <a16:creationId xmlns:a16="http://schemas.microsoft.com/office/drawing/2014/main" id="{85A46246-7232-00A5-16DC-220492F0C45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Questions?</a:t>
            </a:r>
          </a:p>
        </p:txBody>
      </p:sp>
    </p:spTree>
    <p:extLst>
      <p:ext uri="{BB962C8B-B14F-4D97-AF65-F5344CB8AC3E}">
        <p14:creationId xmlns:p14="http://schemas.microsoft.com/office/powerpoint/2010/main" val="37172987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409D1-EF5C-6C4D-061A-6084B3492EA5}"/>
            </a:ext>
          </a:extLst>
        </p:cNvPr>
        <p:cNvGrpSpPr/>
        <p:nvPr/>
      </p:nvGrpSpPr>
      <p:grpSpPr>
        <a:xfrm>
          <a:off x="0" y="0"/>
          <a:ext cx="0" cy="0"/>
          <a:chOff x="0" y="0"/>
          <a:chExt cx="0" cy="0"/>
        </a:xfrm>
      </p:grpSpPr>
      <p:sp>
        <p:nvSpPr>
          <p:cNvPr id="5" name="object 4">
            <a:extLst>
              <a:ext uri="{FF2B5EF4-FFF2-40B4-BE49-F238E27FC236}">
                <a16:creationId xmlns:a16="http://schemas.microsoft.com/office/drawing/2014/main" id="{4853DA80-DBB8-2369-8A0E-63344CE32707}"/>
              </a:ext>
            </a:extLst>
          </p:cNvPr>
          <p:cNvSpPr txBox="1"/>
          <p:nvPr/>
        </p:nvSpPr>
        <p:spPr>
          <a:xfrm>
            <a:off x="993155" y="2483953"/>
            <a:ext cx="10205689" cy="939360"/>
          </a:xfrm>
          <a:prstGeom prst="rect">
            <a:avLst/>
          </a:prstGeom>
        </p:spPr>
        <p:txBody>
          <a:bodyPr vert="horz" wrap="square" lIns="0" tIns="76835" rIns="0" bIns="0" rtlCol="0">
            <a:spAutoFit/>
          </a:bodyPr>
          <a:lstStyle/>
          <a:p>
            <a:pPr marL="12700" marR="5080" algn="ctr">
              <a:spcBef>
                <a:spcPts val="990"/>
              </a:spcBef>
            </a:pPr>
            <a:r>
              <a:rPr lang="en-GB" sz="2000" dirty="0"/>
              <a:t>AI is revolutionising healthcare -- from disease detection to drug discovery. In this overview, we explore AI's foundations, key breakthroughs, and its impact on health sciences.</a:t>
            </a:r>
            <a:endParaRPr lang="en-GB" sz="2000" dirty="0">
              <a:cs typeface="Arial MT"/>
            </a:endParaRPr>
          </a:p>
          <a:p>
            <a:endParaRPr lang="en-GB" sz="1600" dirty="0"/>
          </a:p>
        </p:txBody>
      </p:sp>
    </p:spTree>
    <p:extLst>
      <p:ext uri="{BB962C8B-B14F-4D97-AF65-F5344CB8AC3E}">
        <p14:creationId xmlns:p14="http://schemas.microsoft.com/office/powerpoint/2010/main" val="322581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441A3-76AF-DA6E-3C0B-A1118E529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A996C-680E-67D2-0534-2AE03DA58D86}"/>
              </a:ext>
            </a:extLst>
          </p:cNvPr>
          <p:cNvSpPr>
            <a:spLocks noGrp="1"/>
          </p:cNvSpPr>
          <p:nvPr>
            <p:ph type="title"/>
          </p:nvPr>
        </p:nvSpPr>
        <p:spPr>
          <a:xfrm>
            <a:off x="838200" y="365125"/>
            <a:ext cx="10811494" cy="1325563"/>
          </a:xfrm>
        </p:spPr>
        <p:txBody>
          <a:bodyPr>
            <a:normAutofit fontScale="90000"/>
          </a:bodyPr>
          <a:lstStyle/>
          <a:p>
            <a:r>
              <a:rPr lang="en-GB" dirty="0"/>
              <a:t>AI breakthroughs recognised in 2024 Nobel</a:t>
            </a:r>
            <a:r>
              <a:rPr lang="en-GB" spc="-35" dirty="0"/>
              <a:t> </a:t>
            </a:r>
            <a:r>
              <a:rPr lang="en-GB" dirty="0"/>
              <a:t>Prizes</a:t>
            </a:r>
            <a:br>
              <a:rPr lang="en-US" dirty="0"/>
            </a:br>
            <a:endParaRPr lang="en-US" sz="2000" dirty="0"/>
          </a:p>
        </p:txBody>
      </p:sp>
      <p:sp>
        <p:nvSpPr>
          <p:cNvPr id="5" name="object 4">
            <a:extLst>
              <a:ext uri="{FF2B5EF4-FFF2-40B4-BE49-F238E27FC236}">
                <a16:creationId xmlns:a16="http://schemas.microsoft.com/office/drawing/2014/main" id="{2652B662-CD17-EB0A-CBA9-7006ECBDB6BE}"/>
              </a:ext>
            </a:extLst>
          </p:cNvPr>
          <p:cNvSpPr txBox="1"/>
          <p:nvPr/>
        </p:nvSpPr>
        <p:spPr>
          <a:xfrm>
            <a:off x="992578" y="2045541"/>
            <a:ext cx="7049131" cy="4453142"/>
          </a:xfrm>
          <a:prstGeom prst="rect">
            <a:avLst/>
          </a:prstGeom>
        </p:spPr>
        <p:txBody>
          <a:bodyPr vert="horz" wrap="square" lIns="0" tIns="76835" rIns="0" bIns="0" rtlCol="0">
            <a:spAutoFit/>
          </a:bodyPr>
          <a:lstStyle/>
          <a:p>
            <a:pPr marL="12700">
              <a:lnSpc>
                <a:spcPct val="100000"/>
              </a:lnSpc>
              <a:spcBef>
                <a:spcPts val="905"/>
              </a:spcBef>
            </a:pPr>
            <a:r>
              <a:rPr lang="en-GB" sz="1600" b="1" dirty="0">
                <a:cs typeface="Arial"/>
              </a:rPr>
              <a:t>Nobel</a:t>
            </a:r>
            <a:r>
              <a:rPr lang="en-GB" sz="1600" b="1" spc="-35" dirty="0">
                <a:cs typeface="Arial"/>
              </a:rPr>
              <a:t> </a:t>
            </a:r>
            <a:r>
              <a:rPr lang="en-GB" sz="1600" b="1" dirty="0">
                <a:cs typeface="Arial"/>
              </a:rPr>
              <a:t>Prize</a:t>
            </a:r>
            <a:r>
              <a:rPr lang="en-GB" sz="1600" b="1" spc="-30" dirty="0">
                <a:cs typeface="Arial"/>
              </a:rPr>
              <a:t> </a:t>
            </a:r>
            <a:r>
              <a:rPr lang="en-GB" sz="1600" b="1" dirty="0">
                <a:cs typeface="Arial"/>
              </a:rPr>
              <a:t>in</a:t>
            </a:r>
            <a:r>
              <a:rPr lang="en-GB" sz="1600" b="1" spc="-35" dirty="0">
                <a:cs typeface="Arial"/>
              </a:rPr>
              <a:t> </a:t>
            </a:r>
            <a:r>
              <a:rPr lang="en-GB" sz="1600" b="1" dirty="0">
                <a:cs typeface="Arial"/>
              </a:rPr>
              <a:t>Physics</a:t>
            </a:r>
            <a:r>
              <a:rPr lang="en-GB" sz="1600" b="1" spc="-10" dirty="0">
                <a:cs typeface="Arial"/>
              </a:rPr>
              <a:t> </a:t>
            </a:r>
            <a:r>
              <a:rPr lang="en-GB" sz="1600" b="1" spc="-20" dirty="0">
                <a:cs typeface="Arial"/>
              </a:rPr>
              <a:t>2024</a:t>
            </a:r>
            <a:endParaRPr lang="en-GB" sz="1600" dirty="0">
              <a:cs typeface="Arial"/>
            </a:endParaRPr>
          </a:p>
          <a:p>
            <a:pPr marL="12700">
              <a:lnSpc>
                <a:spcPct val="100000"/>
              </a:lnSpc>
              <a:spcBef>
                <a:spcPts val="810"/>
              </a:spcBef>
            </a:pPr>
            <a:r>
              <a:rPr lang="en-GB" sz="1600" b="1" dirty="0">
                <a:cs typeface="Arial"/>
              </a:rPr>
              <a:t>Winners: </a:t>
            </a:r>
            <a:r>
              <a:rPr lang="en-GB" sz="1600" dirty="0"/>
              <a:t>John J. Hopfield &amp; Geoffrey Hinton</a:t>
            </a:r>
          </a:p>
          <a:p>
            <a:pPr marL="12700">
              <a:lnSpc>
                <a:spcPct val="100000"/>
              </a:lnSpc>
              <a:spcBef>
                <a:spcPts val="810"/>
              </a:spcBef>
            </a:pPr>
            <a:r>
              <a:rPr lang="en-GB" sz="1600" b="1" dirty="0">
                <a:cs typeface="Arial"/>
              </a:rPr>
              <a:t>Contribution:</a:t>
            </a:r>
            <a:r>
              <a:rPr lang="en-GB" sz="1600" b="1" spc="-15" dirty="0">
                <a:cs typeface="Arial"/>
              </a:rPr>
              <a:t> </a:t>
            </a:r>
            <a:r>
              <a:rPr lang="en-GB" sz="1600" spc="-15" dirty="0">
                <a:cs typeface="Arial"/>
              </a:rPr>
              <a:t>L</a:t>
            </a:r>
            <a:r>
              <a:rPr lang="en-GB" sz="1600" dirty="0"/>
              <a:t>aid the foundation for modern AI.</a:t>
            </a:r>
            <a:endParaRPr lang="en-GB" sz="1600" dirty="0">
              <a:cs typeface="Arial MT"/>
            </a:endParaRPr>
          </a:p>
          <a:p>
            <a:pPr marL="12700" marR="5080">
              <a:lnSpc>
                <a:spcPts val="1730"/>
              </a:lnSpc>
              <a:spcBef>
                <a:spcPts val="990"/>
              </a:spcBef>
            </a:pPr>
            <a:r>
              <a:rPr lang="en-GB" sz="1600" b="1" dirty="0">
                <a:cs typeface="Arial"/>
              </a:rPr>
              <a:t>Impact:</a:t>
            </a:r>
            <a:r>
              <a:rPr lang="en-GB" sz="1600" b="1" spc="-25" dirty="0">
                <a:cs typeface="Arial"/>
              </a:rPr>
              <a:t> </a:t>
            </a:r>
            <a:r>
              <a:rPr lang="en-GB" sz="1600" dirty="0"/>
              <a:t>Enabled technologies like ChatGPT, deep learning, and robotics.</a:t>
            </a:r>
            <a:endParaRPr lang="en-GB" sz="1600" spc="-10" dirty="0">
              <a:cs typeface="Arial MT"/>
            </a:endParaRPr>
          </a:p>
          <a:p>
            <a:pPr marL="12700" marR="5080">
              <a:lnSpc>
                <a:spcPts val="1730"/>
              </a:lnSpc>
              <a:spcBef>
                <a:spcPts val="990"/>
              </a:spcBef>
            </a:pPr>
            <a:endParaRPr lang="en-GB" sz="1600" spc="-10" dirty="0">
              <a:cs typeface="Arial MT"/>
            </a:endParaRPr>
          </a:p>
          <a:p>
            <a:pPr marL="12700">
              <a:lnSpc>
                <a:spcPct val="100000"/>
              </a:lnSpc>
              <a:spcBef>
                <a:spcPts val="905"/>
              </a:spcBef>
            </a:pPr>
            <a:r>
              <a:rPr lang="en-GB" sz="1600" b="1" dirty="0">
                <a:cs typeface="Arial"/>
              </a:rPr>
              <a:t>Nobel</a:t>
            </a:r>
            <a:r>
              <a:rPr lang="en-GB" sz="1600" b="1" spc="-40" dirty="0">
                <a:cs typeface="Arial"/>
              </a:rPr>
              <a:t> </a:t>
            </a:r>
            <a:r>
              <a:rPr lang="en-GB" sz="1600" b="1" dirty="0">
                <a:cs typeface="Arial"/>
              </a:rPr>
              <a:t>Prize</a:t>
            </a:r>
            <a:r>
              <a:rPr lang="en-GB" sz="1600" b="1" spc="-40" dirty="0">
                <a:cs typeface="Arial"/>
              </a:rPr>
              <a:t> </a:t>
            </a:r>
            <a:r>
              <a:rPr lang="en-GB" sz="1600" b="1" dirty="0">
                <a:cs typeface="Arial"/>
              </a:rPr>
              <a:t>in</a:t>
            </a:r>
            <a:r>
              <a:rPr lang="en-GB" sz="1600" b="1" spc="-45" dirty="0">
                <a:cs typeface="Arial"/>
              </a:rPr>
              <a:t> </a:t>
            </a:r>
            <a:r>
              <a:rPr lang="en-GB" sz="1600" b="1" dirty="0">
                <a:cs typeface="Arial"/>
              </a:rPr>
              <a:t>Chemistry</a:t>
            </a:r>
            <a:r>
              <a:rPr lang="en-GB" sz="1600" b="1" spc="-30" dirty="0">
                <a:cs typeface="Arial"/>
              </a:rPr>
              <a:t> </a:t>
            </a:r>
            <a:r>
              <a:rPr lang="en-GB" sz="1600" b="1" spc="-20" dirty="0">
                <a:cs typeface="Arial"/>
              </a:rPr>
              <a:t>2024</a:t>
            </a:r>
            <a:endParaRPr lang="en-GB" sz="1600" dirty="0">
              <a:solidFill>
                <a:srgbClr val="C00000"/>
              </a:solidFill>
              <a:cs typeface="Arial"/>
            </a:endParaRPr>
          </a:p>
          <a:p>
            <a:pPr marL="12700">
              <a:lnSpc>
                <a:spcPct val="100000"/>
              </a:lnSpc>
              <a:spcBef>
                <a:spcPts val="800"/>
              </a:spcBef>
            </a:pPr>
            <a:r>
              <a:rPr lang="en-GB" sz="1600" b="1" dirty="0">
                <a:cs typeface="Arial"/>
              </a:rPr>
              <a:t>Winners:</a:t>
            </a:r>
            <a:r>
              <a:rPr lang="en-GB" sz="1600" b="1" spc="-5" dirty="0">
                <a:cs typeface="Arial"/>
              </a:rPr>
              <a:t> </a:t>
            </a:r>
            <a:r>
              <a:rPr lang="en-GB" sz="1600" dirty="0"/>
              <a:t>David Baker, Demis Hassabis &amp; John Jumper</a:t>
            </a:r>
          </a:p>
          <a:p>
            <a:pPr marL="12700">
              <a:lnSpc>
                <a:spcPct val="100000"/>
              </a:lnSpc>
              <a:spcBef>
                <a:spcPts val="800"/>
              </a:spcBef>
            </a:pPr>
            <a:r>
              <a:rPr lang="en-GB" sz="1600" b="1" dirty="0">
                <a:cs typeface="Arial"/>
              </a:rPr>
              <a:t>Contribution:</a:t>
            </a:r>
            <a:r>
              <a:rPr lang="en-GB" sz="1600" b="1" spc="-25" dirty="0">
                <a:cs typeface="Arial"/>
              </a:rPr>
              <a:t> </a:t>
            </a:r>
            <a:r>
              <a:rPr lang="en-GB" sz="1600" dirty="0"/>
              <a:t>AI-powered protein folding (AlphaFold), predicting 200M+ structures.</a:t>
            </a:r>
          </a:p>
          <a:p>
            <a:pPr marL="12700">
              <a:lnSpc>
                <a:spcPct val="100000"/>
              </a:lnSpc>
              <a:spcBef>
                <a:spcPts val="800"/>
              </a:spcBef>
            </a:pPr>
            <a:r>
              <a:rPr lang="en-GB" sz="1600" b="1" dirty="0">
                <a:cs typeface="Arial"/>
              </a:rPr>
              <a:t>Impact:</a:t>
            </a:r>
            <a:r>
              <a:rPr lang="en-GB" sz="1600" b="1" spc="-20" dirty="0">
                <a:cs typeface="Arial"/>
              </a:rPr>
              <a:t> </a:t>
            </a:r>
            <a:r>
              <a:rPr lang="en-GB" sz="1600" dirty="0">
                <a:cs typeface="Arial MT"/>
              </a:rPr>
              <a:t>Revolutionized</a:t>
            </a:r>
            <a:r>
              <a:rPr lang="en-GB" sz="1600" spc="-60" dirty="0">
                <a:cs typeface="Arial MT"/>
              </a:rPr>
              <a:t> </a:t>
            </a:r>
            <a:r>
              <a:rPr lang="en-GB" sz="1600" dirty="0">
                <a:cs typeface="Arial MT"/>
              </a:rPr>
              <a:t>drug</a:t>
            </a:r>
            <a:r>
              <a:rPr lang="en-GB" sz="1600" spc="-35" dirty="0">
                <a:cs typeface="Arial MT"/>
              </a:rPr>
              <a:t> </a:t>
            </a:r>
            <a:r>
              <a:rPr lang="en-GB" sz="1600" dirty="0">
                <a:cs typeface="Arial MT"/>
              </a:rPr>
              <a:t>design</a:t>
            </a:r>
            <a:r>
              <a:rPr lang="en-GB" sz="1600" spc="-55" dirty="0">
                <a:cs typeface="Arial MT"/>
              </a:rPr>
              <a:t> </a:t>
            </a:r>
            <a:r>
              <a:rPr lang="en-GB" sz="1600" dirty="0">
                <a:cs typeface="Arial MT"/>
              </a:rPr>
              <a:t>and</a:t>
            </a:r>
            <a:r>
              <a:rPr lang="en-GB" sz="1600" spc="-30" dirty="0">
                <a:cs typeface="Arial MT"/>
              </a:rPr>
              <a:t> </a:t>
            </a:r>
            <a:r>
              <a:rPr lang="en-GB" sz="1600" dirty="0">
                <a:cs typeface="Arial MT"/>
              </a:rPr>
              <a:t>disease</a:t>
            </a:r>
            <a:r>
              <a:rPr lang="en-GB" sz="1600" spc="-60" dirty="0">
                <a:cs typeface="Arial MT"/>
              </a:rPr>
              <a:t> </a:t>
            </a:r>
            <a:r>
              <a:rPr lang="en-GB" sz="1600" spc="-10" dirty="0">
                <a:cs typeface="Arial MT"/>
              </a:rPr>
              <a:t>research</a:t>
            </a:r>
            <a:br>
              <a:rPr lang="en-GB" sz="1600" spc="-10" dirty="0">
                <a:cs typeface="Arial MT"/>
              </a:rPr>
            </a:br>
            <a:br>
              <a:rPr lang="en-GB" sz="1600" spc="-10" dirty="0">
                <a:cs typeface="Arial MT"/>
              </a:rPr>
            </a:br>
            <a:r>
              <a:rPr lang="en-GB" sz="1600" spc="-10" dirty="0">
                <a:cs typeface="Arial MT"/>
              </a:rPr>
              <a:t>	</a:t>
            </a:r>
            <a:r>
              <a:rPr lang="en-GB" sz="1600" b="1" spc="-20" dirty="0">
                <a:solidFill>
                  <a:srgbClr val="C00000"/>
                </a:solidFill>
                <a:cs typeface="Arial"/>
              </a:rPr>
              <a:t> Huge impact potential on drug discovery</a:t>
            </a:r>
            <a:endParaRPr lang="en-GB" sz="1600" dirty="0">
              <a:cs typeface="Arial MT"/>
            </a:endParaRPr>
          </a:p>
          <a:p>
            <a:pPr marL="12700" marR="5080">
              <a:lnSpc>
                <a:spcPts val="1730"/>
              </a:lnSpc>
              <a:spcBef>
                <a:spcPts val="990"/>
              </a:spcBef>
            </a:pPr>
            <a:endParaRPr lang="en-GB" sz="1600" dirty="0">
              <a:cs typeface="Arial MT"/>
            </a:endParaRPr>
          </a:p>
          <a:p>
            <a:endParaRPr lang="en-GB" sz="1600" dirty="0"/>
          </a:p>
        </p:txBody>
      </p:sp>
      <p:pic>
        <p:nvPicPr>
          <p:cNvPr id="4" name="object 5">
            <a:extLst>
              <a:ext uri="{FF2B5EF4-FFF2-40B4-BE49-F238E27FC236}">
                <a16:creationId xmlns:a16="http://schemas.microsoft.com/office/drawing/2014/main" id="{A8F98F17-E40C-D2AD-4883-2AAD12B471DC}"/>
              </a:ext>
            </a:extLst>
          </p:cNvPr>
          <p:cNvPicPr/>
          <p:nvPr/>
        </p:nvPicPr>
        <p:blipFill>
          <a:blip r:embed="rId3" cstate="print"/>
          <a:stretch>
            <a:fillRect/>
          </a:stretch>
        </p:blipFill>
        <p:spPr>
          <a:xfrm>
            <a:off x="8380650" y="1436210"/>
            <a:ext cx="2818771" cy="5219503"/>
          </a:xfrm>
          <a:prstGeom prst="rect">
            <a:avLst/>
          </a:prstGeom>
        </p:spPr>
      </p:pic>
    </p:spTree>
    <p:extLst>
      <p:ext uri="{BB962C8B-B14F-4D97-AF65-F5344CB8AC3E}">
        <p14:creationId xmlns:p14="http://schemas.microsoft.com/office/powerpoint/2010/main" val="3911182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036BF-BEE4-E620-9631-A49550DA4C86}"/>
            </a:ext>
          </a:extLst>
        </p:cNvPr>
        <p:cNvGrpSpPr/>
        <p:nvPr/>
      </p:nvGrpSpPr>
      <p:grpSpPr>
        <a:xfrm>
          <a:off x="0" y="0"/>
          <a:ext cx="0" cy="0"/>
          <a:chOff x="0" y="0"/>
          <a:chExt cx="0" cy="0"/>
        </a:xfrm>
      </p:grpSpPr>
      <p:sp>
        <p:nvSpPr>
          <p:cNvPr id="8" name="object 6">
            <a:extLst>
              <a:ext uri="{FF2B5EF4-FFF2-40B4-BE49-F238E27FC236}">
                <a16:creationId xmlns:a16="http://schemas.microsoft.com/office/drawing/2014/main" id="{6081C217-6A13-5D2D-F832-DDA07C707F50}"/>
              </a:ext>
            </a:extLst>
          </p:cNvPr>
          <p:cNvSpPr txBox="1"/>
          <p:nvPr/>
        </p:nvSpPr>
        <p:spPr>
          <a:xfrm>
            <a:off x="7670381" y="6722707"/>
            <a:ext cx="5552781" cy="135293"/>
          </a:xfrm>
          <a:prstGeom prst="rect">
            <a:avLst/>
          </a:prstGeom>
        </p:spPr>
        <p:txBody>
          <a:bodyPr vert="horz" wrap="square" lIns="0" tIns="12065" rIns="0" bIns="0" rtlCol="0">
            <a:spAutoFit/>
          </a:bodyPr>
          <a:lstStyle/>
          <a:p>
            <a:pPr marL="929640" marR="5080" indent="-917575">
              <a:lnSpc>
                <a:spcPct val="100000"/>
              </a:lnSpc>
              <a:spcBef>
                <a:spcPts val="95"/>
              </a:spcBef>
            </a:pPr>
            <a:r>
              <a:rPr lang="en-GB" sz="800" spc="-10" dirty="0">
                <a:solidFill>
                  <a:srgbClr val="7E7E7E"/>
                </a:solidFill>
                <a:latin typeface="Arial MT"/>
                <a:cs typeface="Arial MT"/>
              </a:rPr>
              <a:t>https://</a:t>
            </a:r>
            <a:r>
              <a:rPr lang="en-GB" sz="800" spc="-10" dirty="0" err="1">
                <a:solidFill>
                  <a:srgbClr val="7E7E7E"/>
                </a:solidFill>
                <a:latin typeface="Arial MT"/>
                <a:cs typeface="Arial MT"/>
              </a:rPr>
              <a:t>www.nobelprize.org</a:t>
            </a:r>
            <a:r>
              <a:rPr lang="en-GB" sz="800" spc="-10" dirty="0">
                <a:solidFill>
                  <a:srgbClr val="7E7E7E"/>
                </a:solidFill>
                <a:latin typeface="Arial MT"/>
                <a:cs typeface="Arial MT"/>
              </a:rPr>
              <a:t>/prizes/chemistry/2024/summary/</a:t>
            </a:r>
            <a:endParaRPr sz="800" dirty="0">
              <a:latin typeface="Arial MT"/>
              <a:cs typeface="Arial MT"/>
            </a:endParaRPr>
          </a:p>
        </p:txBody>
      </p:sp>
      <p:pic>
        <p:nvPicPr>
          <p:cNvPr id="6" name="Picture 5">
            <a:extLst>
              <a:ext uri="{FF2B5EF4-FFF2-40B4-BE49-F238E27FC236}">
                <a16:creationId xmlns:a16="http://schemas.microsoft.com/office/drawing/2014/main" id="{52E7F770-F668-69B6-D132-5D261EF6E886}"/>
              </a:ext>
            </a:extLst>
          </p:cNvPr>
          <p:cNvPicPr>
            <a:picLocks noChangeAspect="1"/>
          </p:cNvPicPr>
          <p:nvPr/>
        </p:nvPicPr>
        <p:blipFill>
          <a:blip r:embed="rId2"/>
          <a:stretch>
            <a:fillRect/>
          </a:stretch>
        </p:blipFill>
        <p:spPr>
          <a:xfrm>
            <a:off x="2868206" y="713618"/>
            <a:ext cx="5799701" cy="5430763"/>
          </a:xfrm>
          <a:prstGeom prst="rect">
            <a:avLst/>
          </a:prstGeom>
        </p:spPr>
      </p:pic>
    </p:spTree>
    <p:extLst>
      <p:ext uri="{BB962C8B-B14F-4D97-AF65-F5344CB8AC3E}">
        <p14:creationId xmlns:p14="http://schemas.microsoft.com/office/powerpoint/2010/main" val="69050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A442486A-9DC5-B1CD-F556-AF3A3904A91B}"/>
              </a:ext>
            </a:extLst>
          </p:cNvPr>
          <p:cNvPicPr>
            <a:picLocks noGrp="1" noChangeAspect="1"/>
          </p:cNvPicPr>
          <p:nvPr>
            <p:ph idx="1"/>
          </p:nvPr>
        </p:nvPicPr>
        <p:blipFill>
          <a:blip r:embed="rId2"/>
          <a:srcRect l="871" r="1" b="1"/>
          <a:stretch/>
        </p:blipFill>
        <p:spPr>
          <a:xfrm>
            <a:off x="20" y="1282"/>
            <a:ext cx="12191980" cy="6856718"/>
          </a:xfrm>
          <a:prstGeom prst="rect">
            <a:avLst/>
          </a:prstGeom>
        </p:spPr>
      </p:pic>
      <p:sp>
        <p:nvSpPr>
          <p:cNvPr id="5" name="object 6">
            <a:extLst>
              <a:ext uri="{FF2B5EF4-FFF2-40B4-BE49-F238E27FC236}">
                <a16:creationId xmlns:a16="http://schemas.microsoft.com/office/drawing/2014/main" id="{942269CC-5ACE-2D63-C5F8-D8A7C71787DD}"/>
              </a:ext>
            </a:extLst>
          </p:cNvPr>
          <p:cNvSpPr txBox="1"/>
          <p:nvPr/>
        </p:nvSpPr>
        <p:spPr>
          <a:xfrm>
            <a:off x="56445" y="6691350"/>
            <a:ext cx="5603960" cy="135935"/>
          </a:xfrm>
          <a:prstGeom prst="rect">
            <a:avLst/>
          </a:prstGeom>
        </p:spPr>
        <p:txBody>
          <a:bodyPr vert="horz" wrap="square" lIns="0" tIns="12700" rIns="0" bIns="0" rtlCol="0">
            <a:spAutoFit/>
          </a:bodyPr>
          <a:lstStyle/>
          <a:p>
            <a:pPr marL="12700" marR="5080" indent="2540">
              <a:lnSpc>
                <a:spcPct val="100000"/>
              </a:lnSpc>
            </a:pPr>
            <a:r>
              <a:rPr sz="800" dirty="0">
                <a:solidFill>
                  <a:srgbClr val="7E7E7E"/>
                </a:solidFill>
                <a:latin typeface="Arial MT"/>
                <a:cs typeface="Arial MT"/>
              </a:rPr>
              <a:t>Source:</a:t>
            </a:r>
            <a:r>
              <a:rPr sz="800" spc="-30" dirty="0">
                <a:solidFill>
                  <a:srgbClr val="7E7E7E"/>
                </a:solidFill>
                <a:latin typeface="Arial MT"/>
                <a:cs typeface="Arial MT"/>
              </a:rPr>
              <a:t> </a:t>
            </a:r>
            <a:r>
              <a:rPr lang="en-GB" sz="800" spc="-10" dirty="0">
                <a:solidFill>
                  <a:srgbClr val="7E7E7E"/>
                </a:solidFill>
                <a:latin typeface="Arial MT"/>
                <a:cs typeface="Arial MT"/>
              </a:rPr>
              <a:t>https://</a:t>
            </a:r>
            <a:r>
              <a:rPr lang="en-GB" sz="800" spc="-10" dirty="0" err="1">
                <a:solidFill>
                  <a:srgbClr val="7E7E7E"/>
                </a:solidFill>
                <a:latin typeface="Arial MT"/>
                <a:cs typeface="Arial MT"/>
              </a:rPr>
              <a:t>www.economist.com</a:t>
            </a:r>
            <a:r>
              <a:rPr lang="en-GB" sz="800" spc="-10" dirty="0">
                <a:solidFill>
                  <a:srgbClr val="7E7E7E"/>
                </a:solidFill>
                <a:latin typeface="Arial MT"/>
                <a:cs typeface="Arial MT"/>
              </a:rPr>
              <a:t>/leaders/2024/03/27/the-ai-doctor-will-see-</a:t>
            </a:r>
            <a:r>
              <a:rPr lang="en-GB" sz="800" spc="-10" dirty="0" err="1">
                <a:solidFill>
                  <a:srgbClr val="7E7E7E"/>
                </a:solidFill>
                <a:latin typeface="Arial MT"/>
                <a:cs typeface="Arial MT"/>
              </a:rPr>
              <a:t>youeventually</a:t>
            </a:r>
            <a:endParaRPr sz="800" dirty="0">
              <a:latin typeface="Arial MT"/>
              <a:cs typeface="Arial MT"/>
            </a:endParaRPr>
          </a:p>
        </p:txBody>
      </p:sp>
    </p:spTree>
    <p:extLst>
      <p:ext uri="{BB962C8B-B14F-4D97-AF65-F5344CB8AC3E}">
        <p14:creationId xmlns:p14="http://schemas.microsoft.com/office/powerpoint/2010/main" val="2185470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C29CF-E1D7-2F75-6DDC-CFF6CFAC42B5}"/>
              </a:ext>
            </a:extLst>
          </p:cNvPr>
          <p:cNvPicPr>
            <a:picLocks noChangeAspect="1"/>
          </p:cNvPicPr>
          <p:nvPr/>
        </p:nvPicPr>
        <p:blipFill>
          <a:blip r:embed="rId2"/>
          <a:stretch>
            <a:fillRect/>
          </a:stretch>
        </p:blipFill>
        <p:spPr>
          <a:xfrm>
            <a:off x="7382934" y="1600908"/>
            <a:ext cx="4566482" cy="3120630"/>
          </a:xfrm>
          <a:prstGeom prst="rect">
            <a:avLst/>
          </a:prstGeom>
        </p:spPr>
      </p:pic>
      <p:pic>
        <p:nvPicPr>
          <p:cNvPr id="4" name="Picture 3">
            <a:extLst>
              <a:ext uri="{FF2B5EF4-FFF2-40B4-BE49-F238E27FC236}">
                <a16:creationId xmlns:a16="http://schemas.microsoft.com/office/drawing/2014/main" id="{8B62F3E3-9C81-E596-8DDB-DCDA7B9ECA7D}"/>
              </a:ext>
            </a:extLst>
          </p:cNvPr>
          <p:cNvPicPr>
            <a:picLocks noChangeAspect="1"/>
          </p:cNvPicPr>
          <p:nvPr/>
        </p:nvPicPr>
        <p:blipFill>
          <a:blip r:embed="rId3"/>
          <a:stretch>
            <a:fillRect/>
          </a:stretch>
        </p:blipFill>
        <p:spPr>
          <a:xfrm>
            <a:off x="393701" y="1500703"/>
            <a:ext cx="6989233" cy="3539077"/>
          </a:xfrm>
          <a:prstGeom prst="rect">
            <a:avLst/>
          </a:prstGeom>
        </p:spPr>
      </p:pic>
    </p:spTree>
    <p:extLst>
      <p:ext uri="{BB962C8B-B14F-4D97-AF65-F5344CB8AC3E}">
        <p14:creationId xmlns:p14="http://schemas.microsoft.com/office/powerpoint/2010/main" val="1973464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2730</TotalTime>
  <Words>1552</Words>
  <Application>Microsoft Macintosh PowerPoint</Application>
  <PresentationFormat>Widescreen</PresentationFormat>
  <Paragraphs>247</Paragraphs>
  <Slides>44</Slides>
  <Notes>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Aptos</vt:lpstr>
      <vt:lpstr>Aptos Display</vt:lpstr>
      <vt:lpstr>Arial</vt:lpstr>
      <vt:lpstr>Arial MT</vt:lpstr>
      <vt:lpstr>Bahnschrift</vt:lpstr>
      <vt:lpstr>Helvetica</vt:lpstr>
      <vt:lpstr>Microsoft New Tai Lue</vt:lpstr>
      <vt:lpstr>Wingdings</vt:lpstr>
      <vt:lpstr>Office Theme</vt:lpstr>
      <vt:lpstr>Python for Artificial Intelligence</vt:lpstr>
      <vt:lpstr>What we will cover today</vt:lpstr>
      <vt:lpstr>Part I</vt:lpstr>
      <vt:lpstr>Notable examples of recent AI breakthroughs</vt:lpstr>
      <vt:lpstr>PowerPoint Presentation</vt:lpstr>
      <vt:lpstr>AI breakthroughs recognised in 2024 Nobel Prizes </vt:lpstr>
      <vt:lpstr>PowerPoint Presentation</vt:lpstr>
      <vt:lpstr>PowerPoint Presentation</vt:lpstr>
      <vt:lpstr>PowerPoint Presentation</vt:lpstr>
      <vt:lpstr>PowerPoint Presentation</vt:lpstr>
      <vt:lpstr>PowerPoint Presentation</vt:lpstr>
      <vt:lpstr>What is AI?</vt:lpstr>
      <vt:lpstr>What is Artificial Intelligence (AI)? </vt:lpstr>
      <vt:lpstr>So many buzzwords</vt:lpstr>
      <vt:lpstr>AI vs ML vs DL</vt:lpstr>
      <vt:lpstr>AI subfields </vt:lpstr>
      <vt:lpstr>Brief history of AI</vt:lpstr>
      <vt:lpstr>Foundations: 1940-1960s</vt:lpstr>
      <vt:lpstr>Foundations: 1940-1960s</vt:lpstr>
      <vt:lpstr>The “AI winter”: 1970s</vt:lpstr>
      <vt:lpstr>The “AI winter”: 1970s</vt:lpstr>
      <vt:lpstr>PowerPoint Presentation</vt:lpstr>
      <vt:lpstr>The second wave: 1980s</vt:lpstr>
      <vt:lpstr>The AI boom (2000s-today)</vt:lpstr>
      <vt:lpstr>PowerPoint Presentation</vt:lpstr>
      <vt:lpstr>AI boom</vt:lpstr>
      <vt:lpstr>PowerPoint Presentation</vt:lpstr>
      <vt:lpstr>Why now?</vt:lpstr>
      <vt:lpstr>PowerPoint Presentation</vt:lpstr>
      <vt:lpstr>PowerPoint Presentation</vt:lpstr>
      <vt:lpstr>PowerPoint Presentation</vt:lpstr>
      <vt:lpstr>Modern hardware: CPU vs GPU vs TPU</vt:lpstr>
      <vt:lpstr>Modern hardware: CPU vs GPU vs TPU</vt:lpstr>
      <vt:lpstr>Challenges of modern AI</vt:lpstr>
      <vt:lpstr>Challenges of modern AI</vt:lpstr>
      <vt:lpstr>AI systems are not robust</vt:lpstr>
      <vt:lpstr>Damaging implications: self-driving cars</vt:lpstr>
      <vt:lpstr>More damaging implications: bias</vt:lpstr>
      <vt:lpstr>More damaging implications: bias</vt:lpstr>
      <vt:lpstr>ChatGPT is not spared either</vt:lpstr>
      <vt:lpstr>The proposed AI act (2024)</vt:lpstr>
      <vt:lpstr>Environmental impact</vt:lpstr>
      <vt:lpstr>Glossary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Semenova, Elizaveta</dc:creator>
  <cp:lastModifiedBy>Semenova, Elizaveta</cp:lastModifiedBy>
  <cp:revision>324</cp:revision>
  <dcterms:created xsi:type="dcterms:W3CDTF">2025-02-25T20:27:17Z</dcterms:created>
  <dcterms:modified xsi:type="dcterms:W3CDTF">2026-01-05T15:57:04Z</dcterms:modified>
</cp:coreProperties>
</file>